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4"/>
  </p:notesMasterIdLst>
  <p:sldIdLst>
    <p:sldId id="256" r:id="rId2"/>
    <p:sldId id="292" r:id="rId3"/>
    <p:sldId id="259" r:id="rId4"/>
    <p:sldId id="289" r:id="rId5"/>
    <p:sldId id="290" r:id="rId6"/>
    <p:sldId id="271" r:id="rId7"/>
    <p:sldId id="257" r:id="rId8"/>
    <p:sldId id="276" r:id="rId9"/>
    <p:sldId id="285" r:id="rId10"/>
    <p:sldId id="281" r:id="rId11"/>
    <p:sldId id="280" r:id="rId12"/>
    <p:sldId id="283" r:id="rId13"/>
    <p:sldId id="260" r:id="rId14"/>
    <p:sldId id="266" r:id="rId15"/>
    <p:sldId id="299" r:id="rId16"/>
    <p:sldId id="265" r:id="rId17"/>
    <p:sldId id="284" r:id="rId18"/>
    <p:sldId id="296" r:id="rId19"/>
    <p:sldId id="286" r:id="rId20"/>
    <p:sldId id="274" r:id="rId21"/>
    <p:sldId id="275" r:id="rId22"/>
    <p:sldId id="298" r:id="rId23"/>
    <p:sldId id="297" r:id="rId24"/>
    <p:sldId id="300" r:id="rId25"/>
    <p:sldId id="302" r:id="rId26"/>
    <p:sldId id="295" r:id="rId27"/>
    <p:sldId id="294" r:id="rId28"/>
    <p:sldId id="293" r:id="rId29"/>
    <p:sldId id="278" r:id="rId30"/>
    <p:sldId id="282" r:id="rId31"/>
    <p:sldId id="279" r:id="rId32"/>
    <p:sldId id="287"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13"/>
    <p:restoredTop sz="85294"/>
  </p:normalViewPr>
  <p:slideViewPr>
    <p:cSldViewPr snapToGrid="0" snapToObjects="1">
      <p:cViewPr>
        <p:scale>
          <a:sx n="87" d="100"/>
          <a:sy n="87" d="100"/>
        </p:scale>
        <p:origin x="8" y="1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3.png>
</file>

<file path=ppt/media/image27.png>
</file>

<file path=ppt/media/image30.png>
</file>

<file path=ppt/media/image33.png>
</file>

<file path=ppt/media/image34.png>
</file>

<file path=ppt/media/image35.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2FA51F-0A2E-B143-B71E-BBDF721B63E2}" type="datetimeFigureOut">
              <a:rPr lang="en-US" smtClean="0"/>
              <a:t>5/6/21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1208D5-941C-9C42-8453-56685E62282A}" type="slidenum">
              <a:rPr lang="en-US" smtClean="0"/>
              <a:t>‹#›</a:t>
            </a:fld>
            <a:endParaRPr lang="en-US"/>
          </a:p>
        </p:txBody>
      </p:sp>
    </p:spTree>
    <p:extLst>
      <p:ext uri="{BB962C8B-B14F-4D97-AF65-F5344CB8AC3E}">
        <p14:creationId xmlns:p14="http://schemas.microsoft.com/office/powerpoint/2010/main" val="17531660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1208D5-941C-9C42-8453-56685E62282A}" type="slidenum">
              <a:rPr lang="en-US" smtClean="0"/>
              <a:t>1</a:t>
            </a:fld>
            <a:endParaRPr lang="en-US"/>
          </a:p>
        </p:txBody>
      </p:sp>
    </p:spTree>
    <p:extLst>
      <p:ext uri="{BB962C8B-B14F-4D97-AF65-F5344CB8AC3E}">
        <p14:creationId xmlns:p14="http://schemas.microsoft.com/office/powerpoint/2010/main" val="3635394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networks are all around us, we have certain questions about them. Since people thought about networks in the past, we’re asking similar questions to previous researchers, except we’re considering more complicated dynamics than in the past. </a:t>
            </a:r>
          </a:p>
          <a:p>
            <a:endParaRPr lang="en-US" dirty="0"/>
          </a:p>
          <a:p>
            <a:r>
              <a:rPr lang="en-US" dirty="0"/>
              <a:t>I have a lot of results but a little time, so here are some questions I’ll be answering for you today.</a:t>
            </a:r>
          </a:p>
          <a:p>
            <a:endParaRPr lang="en-US" dirty="0"/>
          </a:p>
          <a:p>
            <a:r>
              <a:rPr lang="en-US" dirty="0"/>
              <a:t>Is a network with chaotic nodal dynamics always unstable?</a:t>
            </a:r>
          </a:p>
          <a:p>
            <a:endParaRPr lang="en-US" dirty="0"/>
          </a:p>
          <a:p>
            <a:r>
              <a:rPr lang="en-US" dirty="0"/>
              <a:t>Will a network be more stable if it is modular? Will it be less stable if there is more node-to-node sharing? When do instabilities affect a few nodes and when do instabilities affect many nodes?</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11208D5-941C-9C42-8453-56685E62282A}" type="slidenum">
              <a:rPr lang="en-US" smtClean="0"/>
              <a:t>11</a:t>
            </a:fld>
            <a:endParaRPr lang="en-US"/>
          </a:p>
        </p:txBody>
      </p:sp>
    </p:spTree>
    <p:extLst>
      <p:ext uri="{BB962C8B-B14F-4D97-AF65-F5344CB8AC3E}">
        <p14:creationId xmlns:p14="http://schemas.microsoft.com/office/powerpoint/2010/main" val="31079271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a complicated dynamical system we’re dealing with, so we’re going to use tools to analyze the dynamics of our networks. </a:t>
            </a:r>
          </a:p>
          <a:p>
            <a:r>
              <a:rPr lang="en-US" dirty="0"/>
              <a:t>These tools are from nonlinear dynamics. </a:t>
            </a:r>
          </a:p>
        </p:txBody>
      </p:sp>
      <p:sp>
        <p:nvSpPr>
          <p:cNvPr id="4" name="Slide Number Placeholder 3"/>
          <p:cNvSpPr>
            <a:spLocks noGrp="1"/>
          </p:cNvSpPr>
          <p:nvPr>
            <p:ph type="sldNum" sz="quarter" idx="5"/>
          </p:nvPr>
        </p:nvSpPr>
        <p:spPr/>
        <p:txBody>
          <a:bodyPr/>
          <a:lstStyle/>
          <a:p>
            <a:fld id="{911208D5-941C-9C42-8453-56685E62282A}" type="slidenum">
              <a:rPr lang="en-US" smtClean="0"/>
              <a:t>12</a:t>
            </a:fld>
            <a:endParaRPr lang="en-US"/>
          </a:p>
        </p:txBody>
      </p:sp>
    </p:spTree>
    <p:extLst>
      <p:ext uri="{BB962C8B-B14F-4D97-AF65-F5344CB8AC3E}">
        <p14:creationId xmlns:p14="http://schemas.microsoft.com/office/powerpoint/2010/main" val="21226782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Times New Roman" panose="02020603050405020304" pitchFamily="18" charset="0"/>
                <a:cs typeface="Times New Roman" panose="02020603050405020304" pitchFamily="18" charset="0"/>
              </a:rPr>
              <a:t>The simplest tool we use is the Lyapunov exponent, which tells us if the perturbation grows or shrinks. In this equation, v represents our perturbation and the exponent tells us on average how quickly a perturbation will grow or shrink. </a:t>
            </a:r>
          </a:p>
        </p:txBody>
      </p:sp>
      <p:sp>
        <p:nvSpPr>
          <p:cNvPr id="4" name="Slide Number Placeholder 3"/>
          <p:cNvSpPr>
            <a:spLocks noGrp="1"/>
          </p:cNvSpPr>
          <p:nvPr>
            <p:ph type="sldNum" sz="quarter" idx="5"/>
          </p:nvPr>
        </p:nvSpPr>
        <p:spPr/>
        <p:txBody>
          <a:bodyPr/>
          <a:lstStyle/>
          <a:p>
            <a:fld id="{911208D5-941C-9C42-8453-56685E62282A}" type="slidenum">
              <a:rPr lang="en-US" smtClean="0"/>
              <a:t>13</a:t>
            </a:fld>
            <a:endParaRPr lang="en-US"/>
          </a:p>
        </p:txBody>
      </p:sp>
    </p:spTree>
    <p:extLst>
      <p:ext uri="{BB962C8B-B14F-4D97-AF65-F5344CB8AC3E}">
        <p14:creationId xmlns:p14="http://schemas.microsoft.com/office/powerpoint/2010/main" val="1767999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simulated the Lyapunov exponent for varying connection strengths from 0.01 to 1. We see the networks are initially stable, where there’s positive exponents for the first few values of connection strength, whereas, surprisingly, the chaotic nodes stabilize for medium-low values of sharing. So some networks, even though they have chaotic parameters for nodal dynamics, are actually stable. </a:t>
            </a:r>
          </a:p>
          <a:p>
            <a:endParaRPr lang="en-US" dirty="0"/>
          </a:p>
          <a:p>
            <a:endParaRPr lang="en-US" dirty="0"/>
          </a:p>
          <a:p>
            <a:endParaRPr lang="en-US" dirty="0"/>
          </a:p>
          <a:p>
            <a:endParaRPr lang="en-US" dirty="0"/>
          </a:p>
          <a:p>
            <a:r>
              <a:rPr lang="en-US" dirty="0"/>
              <a:t>Lyapunov exponents are a measure of how stable or unstable a system is.  Positive exponents indicate instability, with larger exponents indicating greater sensitivity to perturbations, whereas negative exponents indicate stability, with smaller exponents indicating that perturbations die out more quickly. </a:t>
            </a:r>
          </a:p>
          <a:p>
            <a:endParaRPr lang="en-US" dirty="0"/>
          </a:p>
          <a:p>
            <a:endParaRPr lang="en-US" dirty="0"/>
          </a:p>
          <a:p>
            <a:r>
              <a:rPr lang="en-US" dirty="0"/>
              <a:t>In this figure, we show the first Lyapunov exponent $\lambda_1$ as a function of connection strength $S$ for a variety of </a:t>
            </a:r>
            <a:r>
              <a:rPr lang="en-US" dirty="0" err="1"/>
              <a:t>modularities</a:t>
            </a:r>
            <a:r>
              <a:rPr lang="en-US" dirty="0"/>
              <a:t> for mu=3.58.  For small to moderate values of the modularity ( M &lt; 0.5$),</a:t>
            </a:r>
          </a:p>
          <a:p>
            <a:r>
              <a:rPr lang="en-US" dirty="0"/>
              <a:t>the results broadly support May's claim that higher modularity leads to more stability since the exponents are lower as modularity is increased.  For larger values of the modularity, the situation is more complicated, and the increased modularity can actually lead to greater instability in networks.</a:t>
            </a:r>
          </a:p>
          <a:p>
            <a:endParaRPr lang="en-US" dirty="0"/>
          </a:p>
          <a:p>
            <a:r>
              <a:rPr lang="en-US" dirty="0"/>
              <a:t>We note that these data are collected using a value of mu = 3.58 in the logistic equation, which is past the point in the bifurcation diagram where the system has infinite period doubling and so individual unconnected nodes would display chaos. In particular, if each node was not connected to any other nodes, we would expect that the nodes would be characterized by a Lyapunov exponent of about 0.105. Indeed, with small connection strength we see that the Lyapunov exponent is very close to 0.105, which we expect because there is not much population sharing from node to node (i.e. there is not much deviation from the original behavior of the logistic map). </a:t>
            </a:r>
          </a:p>
          <a:p>
            <a:endParaRPr lang="en-US" dirty="0"/>
          </a:p>
          <a:p>
            <a:r>
              <a:rPr lang="en-US" dirty="0"/>
              <a:t>When there is just a bit more sharing (0.05 &lt; S &lt; 0.25), however, the system surprisingly stabilizes, at least for M &lt; 0.6. This is intriguing since the underlying dynamics on each node is chaotic.  It appears as though the intermediate connection strength somehow stabilizes networks whereas larger connection strengths make the system more chaotic. We do not yet have an explanation for how the intermediate connection strength disrupts the chaotic behavior of each node enough to create a periodic dynamics. </a:t>
            </a:r>
          </a:p>
        </p:txBody>
      </p:sp>
      <p:sp>
        <p:nvSpPr>
          <p:cNvPr id="4" name="Slide Number Placeholder 3"/>
          <p:cNvSpPr>
            <a:spLocks noGrp="1"/>
          </p:cNvSpPr>
          <p:nvPr>
            <p:ph type="sldNum" sz="quarter" idx="5"/>
          </p:nvPr>
        </p:nvSpPr>
        <p:spPr/>
        <p:txBody>
          <a:bodyPr/>
          <a:lstStyle/>
          <a:p>
            <a:fld id="{911208D5-941C-9C42-8453-56685E62282A}" type="slidenum">
              <a:rPr lang="en-US" smtClean="0"/>
              <a:t>14</a:t>
            </a:fld>
            <a:endParaRPr lang="en-US"/>
          </a:p>
        </p:txBody>
      </p:sp>
    </p:spTree>
    <p:extLst>
      <p:ext uri="{BB962C8B-B14F-4D97-AF65-F5344CB8AC3E}">
        <p14:creationId xmlns:p14="http://schemas.microsoft.com/office/powerpoint/2010/main" val="24124433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I’ll talk about three regions of the graph: the initial steep decline and stable region, the steady climb, and the plateau where the values reach their maximum. </a:t>
            </a:r>
          </a:p>
          <a:p>
            <a:endParaRPr lang="en-US" dirty="0"/>
          </a:p>
          <a:p>
            <a:endParaRPr lang="en-US" dirty="0"/>
          </a:p>
          <a:p>
            <a:endParaRPr lang="en-US" dirty="0"/>
          </a:p>
          <a:p>
            <a:endParaRPr lang="en-US" dirty="0"/>
          </a:p>
          <a:p>
            <a:r>
              <a:rPr lang="en-US" dirty="0"/>
              <a:t>Lyapunov exponents are a measure of how stable or unstable a system is.  Positive exponents indicate instability, with larger exponents indicating greater sensitivity to perturbations, whereas negative exponents indicate stability, with smaller exponents indicating that perturbations die out more quickly. </a:t>
            </a:r>
          </a:p>
          <a:p>
            <a:endParaRPr lang="en-US" dirty="0"/>
          </a:p>
          <a:p>
            <a:endParaRPr lang="en-US" dirty="0"/>
          </a:p>
          <a:p>
            <a:r>
              <a:rPr lang="en-US" dirty="0"/>
              <a:t>In this figure, we show the first Lyapunov exponent $\lambda_1$ as a function of connection strength $S$ for a variety of </a:t>
            </a:r>
            <a:r>
              <a:rPr lang="en-US" dirty="0" err="1"/>
              <a:t>modularities</a:t>
            </a:r>
            <a:r>
              <a:rPr lang="en-US" dirty="0"/>
              <a:t> for mu=3.58.  For small to moderate values of the modularity ( M &lt; 0.5$),</a:t>
            </a:r>
          </a:p>
          <a:p>
            <a:r>
              <a:rPr lang="en-US" dirty="0"/>
              <a:t>the results broadly support May's claim that higher modularity leads to more stability since the exponents are lower as modularity is increased.  For larger values of the modularity, the situation is more complicated, and the increased modularity can actually lead to greater instability in networks.</a:t>
            </a:r>
          </a:p>
          <a:p>
            <a:endParaRPr lang="en-US" dirty="0"/>
          </a:p>
          <a:p>
            <a:r>
              <a:rPr lang="en-US" dirty="0"/>
              <a:t>We note that these data are collected using a value of mu = 3.58 in the logistic equation, which is past the point in the bifurcation diagram where the system has infinite period doubling and so individual unconnected nodes would display chaos. In particular, if each node was not connected to any other nodes, we would expect that the nodes would be characterized by a Lyapunov exponent of about 0.105. Indeed, with small connection strength we see that the Lyapunov exponent is very close to 0.105, which we expect because there is not much population sharing from node to node (i.e. there is not much deviation from the original behavior of the logistic map). </a:t>
            </a:r>
          </a:p>
          <a:p>
            <a:endParaRPr lang="en-US" dirty="0"/>
          </a:p>
          <a:p>
            <a:r>
              <a:rPr lang="en-US" dirty="0"/>
              <a:t>When there is just a bit more sharing (0.05 &lt; S &lt; 0.25), however, the system surprisingly stabilizes, at least for M &lt; 0.6. This is intriguing since the underlying dynamics on each node is chaotic.  It appears as though the intermediate connection strength somehow stabilizes networks whereas larger connection strengths make the system more chaotic. We do not yet have an explanation for how the intermediate connection strength disrupts the chaotic behavior of each node enough to create a periodic dynamics. </a:t>
            </a:r>
          </a:p>
        </p:txBody>
      </p:sp>
      <p:sp>
        <p:nvSpPr>
          <p:cNvPr id="4" name="Slide Number Placeholder 3"/>
          <p:cNvSpPr>
            <a:spLocks noGrp="1"/>
          </p:cNvSpPr>
          <p:nvPr>
            <p:ph type="sldNum" sz="quarter" idx="5"/>
          </p:nvPr>
        </p:nvSpPr>
        <p:spPr/>
        <p:txBody>
          <a:bodyPr/>
          <a:lstStyle/>
          <a:p>
            <a:fld id="{911208D5-941C-9C42-8453-56685E62282A}" type="slidenum">
              <a:rPr lang="en-US" smtClean="0"/>
              <a:t>15</a:t>
            </a:fld>
            <a:endParaRPr lang="en-US"/>
          </a:p>
        </p:txBody>
      </p:sp>
    </p:spTree>
    <p:extLst>
      <p:ext uri="{BB962C8B-B14F-4D97-AF65-F5344CB8AC3E}">
        <p14:creationId xmlns:p14="http://schemas.microsoft.com/office/powerpoint/2010/main" val="702032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graph on the top right shows the networks are unstable for low connection strengths, then the instability decreases, and eventually the systems become periodic where we see stability on the bottom. Why might this be? We think we have an explanation.</a:t>
            </a:r>
          </a:p>
          <a:p>
            <a:endParaRPr lang="en-US" dirty="0"/>
          </a:p>
          <a:p>
            <a:r>
              <a:rPr lang="en-US" dirty="0"/>
              <a:t>The term on the left decreases mu. The term on the right is an average over almost all uncorrelated nodes, which smooths out their behavior on average and makes the mu value less chaotic. This term would make up the other piece summing up to S mu, but this averaging effect makes the mu value slightly less. we then get a new mu effective which is slightly less than mu and greater than 1-S times mu. </a:t>
            </a:r>
          </a:p>
          <a:p>
            <a:endParaRPr lang="en-US" dirty="0"/>
          </a:p>
          <a:p>
            <a:r>
              <a:rPr lang="en-US" dirty="0"/>
              <a:t>This contributes to an effective mu value which is less than the mu value we inputted. The effective mu value decreases as we increase the connection strength. </a:t>
            </a:r>
          </a:p>
          <a:p>
            <a:endParaRPr lang="en-US" dirty="0"/>
          </a:p>
          <a:p>
            <a:r>
              <a:rPr lang="en-US" dirty="0"/>
              <a:t>As we increase S, this should move us leftward on the bifurcation diagram. We can even look at this more closely for a single network!</a:t>
            </a:r>
          </a:p>
        </p:txBody>
      </p:sp>
      <p:sp>
        <p:nvSpPr>
          <p:cNvPr id="4" name="Slide Number Placeholder 3"/>
          <p:cNvSpPr>
            <a:spLocks noGrp="1"/>
          </p:cNvSpPr>
          <p:nvPr>
            <p:ph type="sldNum" sz="quarter" idx="5"/>
          </p:nvPr>
        </p:nvSpPr>
        <p:spPr/>
        <p:txBody>
          <a:bodyPr/>
          <a:lstStyle/>
          <a:p>
            <a:fld id="{911208D5-941C-9C42-8453-56685E62282A}" type="slidenum">
              <a:rPr lang="en-US" smtClean="0"/>
              <a:t>16</a:t>
            </a:fld>
            <a:endParaRPr lang="en-US"/>
          </a:p>
        </p:txBody>
      </p:sp>
    </p:spTree>
    <p:extLst>
      <p:ext uri="{BB962C8B-B14F-4D97-AF65-F5344CB8AC3E}">
        <p14:creationId xmlns:p14="http://schemas.microsoft.com/office/powerpoint/2010/main" val="3705305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graph on the right shows an almost mirror image of the graph on the left, where this is the behavior of one of the connection strengths, and we plot all the values of the node population that show up.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Ok. So this is a good explanation of why low connection strengths have stability. What about for higher values of mu?</a:t>
            </a:r>
          </a:p>
          <a:p>
            <a:endParaRPr lang="en-US" dirty="0"/>
          </a:p>
          <a:p>
            <a:endParaRPr lang="en-US" dirty="0"/>
          </a:p>
          <a:p>
            <a:endParaRPr lang="en-US" dirty="0"/>
          </a:p>
          <a:p>
            <a:endParaRPr lang="en-US" dirty="0"/>
          </a:p>
          <a:p>
            <a:r>
              <a:rPr lang="en-US" dirty="0"/>
              <a:t>For S=0.2, the nodes are no longer as independent because they’re sharing much more. This is why the period starts doubling again and why chaos happens for larger connection strength values. </a:t>
            </a:r>
          </a:p>
          <a:p>
            <a:endParaRPr lang="en-US" dirty="0"/>
          </a:p>
        </p:txBody>
      </p:sp>
      <p:sp>
        <p:nvSpPr>
          <p:cNvPr id="4" name="Slide Number Placeholder 3"/>
          <p:cNvSpPr>
            <a:spLocks noGrp="1"/>
          </p:cNvSpPr>
          <p:nvPr>
            <p:ph type="sldNum" sz="quarter" idx="5"/>
          </p:nvPr>
        </p:nvSpPr>
        <p:spPr/>
        <p:txBody>
          <a:bodyPr/>
          <a:lstStyle/>
          <a:p>
            <a:fld id="{911208D5-941C-9C42-8453-56685E62282A}" type="slidenum">
              <a:rPr lang="en-US" smtClean="0"/>
              <a:t>17</a:t>
            </a:fld>
            <a:endParaRPr lang="en-US"/>
          </a:p>
        </p:txBody>
      </p:sp>
    </p:spTree>
    <p:extLst>
      <p:ext uri="{BB962C8B-B14F-4D97-AF65-F5344CB8AC3E}">
        <p14:creationId xmlns:p14="http://schemas.microsoft.com/office/powerpoint/2010/main" val="18693063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use mu = 3.84, which is a periodic window of the logistic map, our prediction is we shift over to the left and see chaos. It should be stable, but the mu effective should make it switch to chaos. We’ve run that test, and we see indeed that the values switch and become chaotic. In other words, the system starts as stable but switches to being chaotic. Moreover, the systems become less chaotic as connection strength is increased, leading to a shift left on the bifurcation diagram. Stable behavior only appears for S = 0.001. So we start with stable dynamics, but after a very small amount of sharing, the system becomes chaotic. </a:t>
            </a:r>
          </a:p>
        </p:txBody>
      </p:sp>
      <p:sp>
        <p:nvSpPr>
          <p:cNvPr id="4" name="Slide Number Placeholder 3"/>
          <p:cNvSpPr>
            <a:spLocks noGrp="1"/>
          </p:cNvSpPr>
          <p:nvPr>
            <p:ph type="sldNum" sz="quarter" idx="5"/>
          </p:nvPr>
        </p:nvSpPr>
        <p:spPr/>
        <p:txBody>
          <a:bodyPr/>
          <a:lstStyle/>
          <a:p>
            <a:fld id="{911208D5-941C-9C42-8453-56685E62282A}" type="slidenum">
              <a:rPr lang="en-US" smtClean="0"/>
              <a:t>18</a:t>
            </a:fld>
            <a:endParaRPr lang="en-US"/>
          </a:p>
        </p:txBody>
      </p:sp>
    </p:spTree>
    <p:extLst>
      <p:ext uri="{BB962C8B-B14F-4D97-AF65-F5344CB8AC3E}">
        <p14:creationId xmlns:p14="http://schemas.microsoft.com/office/powerpoint/2010/main" val="30368635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figured out what's going on for small connection strength values, so now we will talk about the rise in the exponents. The best tool to help us do this is inverse participation ratios, which tune us into what’s happening in the perturbation. </a:t>
            </a:r>
          </a:p>
          <a:p>
            <a:endParaRPr lang="en-US" dirty="0"/>
          </a:p>
          <a:p>
            <a:r>
              <a:rPr lang="en-US" dirty="0"/>
              <a:t>Lyapunov vectors describe a perturbation which either grows or shrinks on one or many nodes. The Lyapunov vectors represent the different types of perturbations. The exponents I’ve been showing represent the fastest growing perturbation. That perturbation could correspond to one, a few, or all the nodes being perturbed at one time. The participation ratio tells us how many nodes are experiencing the perturbation at one period of time. </a:t>
            </a:r>
          </a:p>
        </p:txBody>
      </p:sp>
      <p:sp>
        <p:nvSpPr>
          <p:cNvPr id="4" name="Slide Number Placeholder 3"/>
          <p:cNvSpPr>
            <a:spLocks noGrp="1"/>
          </p:cNvSpPr>
          <p:nvPr>
            <p:ph type="sldNum" sz="quarter" idx="5"/>
          </p:nvPr>
        </p:nvSpPr>
        <p:spPr/>
        <p:txBody>
          <a:bodyPr/>
          <a:lstStyle/>
          <a:p>
            <a:fld id="{911208D5-941C-9C42-8453-56685E62282A}" type="slidenum">
              <a:rPr lang="en-US" smtClean="0"/>
              <a:t>19</a:t>
            </a:fld>
            <a:endParaRPr lang="en-US"/>
          </a:p>
        </p:txBody>
      </p:sp>
    </p:spTree>
    <p:extLst>
      <p:ext uri="{BB962C8B-B14F-4D97-AF65-F5344CB8AC3E}">
        <p14:creationId xmlns:p14="http://schemas.microsoft.com/office/powerpoint/2010/main" val="11576424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region of connection strength 0.2 to 0.6, the exponents are rising, and the inverse participation ratios are also rising. So the system is going from a localized perturbations to global instabilities. </a:t>
            </a:r>
          </a:p>
          <a:p>
            <a:endParaRPr lang="en-US" dirty="0"/>
          </a:p>
          <a:p>
            <a:r>
              <a:rPr lang="en-US" dirty="0"/>
              <a:t>There’s a fairly rapid transition from local to global behavior, where when we say local we mean the perturbation is centered on only one or a few nodes, and global means the perturbation is centered on many nodes or even 64 nodes.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Ok so we see a smooth transition, but we want to probe this further. Let’s take a deeper dive into the number of nodes that are experiencing a perturbation. Networks have different geometries, so maybe the transition region isn’t smooth like it appears on average but is actually sharp. </a:t>
            </a:r>
          </a:p>
        </p:txBody>
      </p:sp>
      <p:sp>
        <p:nvSpPr>
          <p:cNvPr id="4" name="Slide Number Placeholder 3"/>
          <p:cNvSpPr>
            <a:spLocks noGrp="1"/>
          </p:cNvSpPr>
          <p:nvPr>
            <p:ph type="sldNum" sz="quarter" idx="5"/>
          </p:nvPr>
        </p:nvSpPr>
        <p:spPr/>
        <p:txBody>
          <a:bodyPr/>
          <a:lstStyle/>
          <a:p>
            <a:fld id="{911208D5-941C-9C42-8453-56685E62282A}" type="slidenum">
              <a:rPr lang="en-US" smtClean="0"/>
              <a:t>20</a:t>
            </a:fld>
            <a:endParaRPr lang="en-US"/>
          </a:p>
        </p:txBody>
      </p:sp>
    </p:spTree>
    <p:extLst>
      <p:ext uri="{BB962C8B-B14F-4D97-AF65-F5344CB8AC3E}">
        <p14:creationId xmlns:p14="http://schemas.microsoft.com/office/powerpoint/2010/main" val="32040348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into chaos and nonlinear dynamics further, let's talk about networks. A network is a group of nodes that are connected to each other. Networks are an important area of study because of their wide range of applications as well as their relevance to modern day life.  Transportation and shipping routes, ecological populations of animals, and telecommunications systems are just a few examples. So again, a network is a group of nodes which are connected to each other. </a:t>
            </a:r>
          </a:p>
        </p:txBody>
      </p:sp>
      <p:sp>
        <p:nvSpPr>
          <p:cNvPr id="4" name="Slide Number Placeholder 3"/>
          <p:cNvSpPr>
            <a:spLocks noGrp="1"/>
          </p:cNvSpPr>
          <p:nvPr>
            <p:ph type="sldNum" sz="quarter" idx="5"/>
          </p:nvPr>
        </p:nvSpPr>
        <p:spPr/>
        <p:txBody>
          <a:bodyPr/>
          <a:lstStyle/>
          <a:p>
            <a:fld id="{911208D5-941C-9C42-8453-56685E62282A}" type="slidenum">
              <a:rPr lang="en-US" smtClean="0"/>
              <a:t>3</a:t>
            </a:fld>
            <a:endParaRPr lang="en-US"/>
          </a:p>
        </p:txBody>
      </p:sp>
    </p:spTree>
    <p:extLst>
      <p:ext uri="{BB962C8B-B14F-4D97-AF65-F5344CB8AC3E}">
        <p14:creationId xmlns:p14="http://schemas.microsoft.com/office/powerpoint/2010/main" val="4997900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a matter of fact, we fact see that the transition between local and global behavior for individual networks is discontinuous. This discontinuity isn’t completely local to global, but it is a very sharp transition. </a:t>
            </a:r>
          </a:p>
          <a:p>
            <a:endParaRPr lang="en-US" dirty="0"/>
          </a:p>
          <a:p>
            <a:r>
              <a:rPr lang="en-US" dirty="0"/>
              <a:t>So we see a discontinuity, but is that the whole story?</a:t>
            </a:r>
          </a:p>
        </p:txBody>
      </p:sp>
      <p:sp>
        <p:nvSpPr>
          <p:cNvPr id="4" name="Slide Number Placeholder 3"/>
          <p:cNvSpPr>
            <a:spLocks noGrp="1"/>
          </p:cNvSpPr>
          <p:nvPr>
            <p:ph type="sldNum" sz="quarter" idx="5"/>
          </p:nvPr>
        </p:nvSpPr>
        <p:spPr/>
        <p:txBody>
          <a:bodyPr/>
          <a:lstStyle/>
          <a:p>
            <a:fld id="{911208D5-941C-9C42-8453-56685E62282A}" type="slidenum">
              <a:rPr lang="en-US" smtClean="0"/>
              <a:t>21</a:t>
            </a:fld>
            <a:endParaRPr lang="en-US"/>
          </a:p>
        </p:txBody>
      </p:sp>
    </p:spTree>
    <p:extLst>
      <p:ext uri="{BB962C8B-B14F-4D97-AF65-F5344CB8AC3E}">
        <p14:creationId xmlns:p14="http://schemas.microsoft.com/office/powerpoint/2010/main" val="14126358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participation ratio tells us how many nodes a perturbation is centered on at a given time.</a:t>
            </a:r>
          </a:p>
          <a:p>
            <a:endParaRPr lang="en-US" dirty="0"/>
          </a:p>
          <a:p>
            <a:r>
              <a:rPr lang="en-US" dirty="0"/>
              <a:t>What if the perturbation is not localized on one module throughout time, but spreads around from module to module as time goes on?</a:t>
            </a:r>
          </a:p>
          <a:p>
            <a:endParaRPr lang="en-US" dirty="0"/>
          </a:p>
          <a:p>
            <a:r>
              <a:rPr lang="en-US" dirty="0"/>
              <a:t>We made a new measure to capture this spread, called the modified participation ratio. To get this, we calculated the inverse participation ratio on average after a long period of time rather than calculating the participation ratio at each timestep. </a:t>
            </a:r>
          </a:p>
          <a:p>
            <a:endParaRPr lang="en-US" dirty="0"/>
          </a:p>
          <a:p>
            <a:r>
              <a:rPr lang="en-US" dirty="0"/>
              <a:t>If the number of nodes the perturbation was centered on was 18 each time, the participation ratio would be 18, but observe that the perturbation really affects all 64 nodes over all time. The modified participation ratio captures this. </a:t>
            </a:r>
          </a:p>
        </p:txBody>
      </p:sp>
      <p:sp>
        <p:nvSpPr>
          <p:cNvPr id="4" name="Slide Number Placeholder 3"/>
          <p:cNvSpPr>
            <a:spLocks noGrp="1"/>
          </p:cNvSpPr>
          <p:nvPr>
            <p:ph type="sldNum" sz="quarter" idx="5"/>
          </p:nvPr>
        </p:nvSpPr>
        <p:spPr/>
        <p:txBody>
          <a:bodyPr/>
          <a:lstStyle/>
          <a:p>
            <a:fld id="{911208D5-941C-9C42-8453-56685E62282A}" type="slidenum">
              <a:rPr lang="en-US" smtClean="0"/>
              <a:t>22</a:t>
            </a:fld>
            <a:endParaRPr lang="en-US"/>
          </a:p>
        </p:txBody>
      </p:sp>
    </p:spTree>
    <p:extLst>
      <p:ext uri="{BB962C8B-B14F-4D97-AF65-F5344CB8AC3E}">
        <p14:creationId xmlns:p14="http://schemas.microsoft.com/office/powerpoint/2010/main" val="3093089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see that the perturbation does go completely from local to almost completely global, when we take the modified participation ratios. This sharp transition was hidden behind the smoother transition we saw earlier.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reason the participation ratio graph looks smooth on average is that the jump occurs at different values of S in different networks in our ensemble.</a:t>
            </a:r>
          </a:p>
          <a:p>
            <a:endParaRPr lang="en-US" dirty="0"/>
          </a:p>
        </p:txBody>
      </p:sp>
      <p:sp>
        <p:nvSpPr>
          <p:cNvPr id="4" name="Slide Number Placeholder 3"/>
          <p:cNvSpPr>
            <a:spLocks noGrp="1"/>
          </p:cNvSpPr>
          <p:nvPr>
            <p:ph type="sldNum" sz="quarter" idx="5"/>
          </p:nvPr>
        </p:nvSpPr>
        <p:spPr/>
        <p:txBody>
          <a:bodyPr/>
          <a:lstStyle/>
          <a:p>
            <a:fld id="{911208D5-941C-9C42-8453-56685E62282A}" type="slidenum">
              <a:rPr lang="en-US" smtClean="0"/>
              <a:t>23</a:t>
            </a:fld>
            <a:endParaRPr lang="en-US"/>
          </a:p>
        </p:txBody>
      </p:sp>
    </p:spTree>
    <p:extLst>
      <p:ext uri="{BB962C8B-B14F-4D97-AF65-F5344CB8AC3E}">
        <p14:creationId xmlns:p14="http://schemas.microsoft.com/office/powerpoint/2010/main" val="19625051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though the individual networks are discontinuous, the averages look smooth. </a:t>
            </a:r>
          </a:p>
        </p:txBody>
      </p:sp>
      <p:sp>
        <p:nvSpPr>
          <p:cNvPr id="4" name="Slide Number Placeholder 3"/>
          <p:cNvSpPr>
            <a:spLocks noGrp="1"/>
          </p:cNvSpPr>
          <p:nvPr>
            <p:ph type="sldNum" sz="quarter" idx="5"/>
          </p:nvPr>
        </p:nvSpPr>
        <p:spPr/>
        <p:txBody>
          <a:bodyPr/>
          <a:lstStyle/>
          <a:p>
            <a:fld id="{911208D5-941C-9C42-8453-56685E62282A}" type="slidenum">
              <a:rPr lang="en-US" smtClean="0"/>
              <a:t>24</a:t>
            </a:fld>
            <a:endParaRPr lang="en-US"/>
          </a:p>
        </p:txBody>
      </p:sp>
    </p:spTree>
    <p:extLst>
      <p:ext uri="{BB962C8B-B14F-4D97-AF65-F5344CB8AC3E}">
        <p14:creationId xmlns:p14="http://schemas.microsoft.com/office/powerpoint/2010/main" val="420411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I’m going to talk about the third region on the graph, where all 64 nodes are participating in the perturbation and the first Lyapunov exponent has reached its maximum. In this situation, all the nodes in the network have the same values as each other, meaning the nodes are synchronized, though the system is still chaotic. </a:t>
            </a:r>
          </a:p>
        </p:txBody>
      </p:sp>
      <p:sp>
        <p:nvSpPr>
          <p:cNvPr id="4" name="Slide Number Placeholder 3"/>
          <p:cNvSpPr>
            <a:spLocks noGrp="1"/>
          </p:cNvSpPr>
          <p:nvPr>
            <p:ph type="sldNum" sz="quarter" idx="5"/>
          </p:nvPr>
        </p:nvSpPr>
        <p:spPr/>
        <p:txBody>
          <a:bodyPr/>
          <a:lstStyle/>
          <a:p>
            <a:fld id="{911208D5-941C-9C42-8453-56685E62282A}" type="slidenum">
              <a:rPr lang="en-US" smtClean="0"/>
              <a:t>25</a:t>
            </a:fld>
            <a:endParaRPr lang="en-US"/>
          </a:p>
        </p:txBody>
      </p:sp>
    </p:spTree>
    <p:extLst>
      <p:ext uri="{BB962C8B-B14F-4D97-AF65-F5344CB8AC3E}">
        <p14:creationId xmlns:p14="http://schemas.microsoft.com/office/powerpoint/2010/main" val="29018867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the nodes have the same value. If one is slightly changed from the others, it will converge back to the the value that the other nodes have. </a:t>
            </a:r>
          </a:p>
        </p:txBody>
      </p:sp>
      <p:sp>
        <p:nvSpPr>
          <p:cNvPr id="4" name="Slide Number Placeholder 3"/>
          <p:cNvSpPr>
            <a:spLocks noGrp="1"/>
          </p:cNvSpPr>
          <p:nvPr>
            <p:ph type="sldNum" sz="quarter" idx="5"/>
          </p:nvPr>
        </p:nvSpPr>
        <p:spPr/>
        <p:txBody>
          <a:bodyPr/>
          <a:lstStyle/>
          <a:p>
            <a:fld id="{911208D5-941C-9C42-8453-56685E62282A}" type="slidenum">
              <a:rPr lang="en-US" smtClean="0"/>
              <a:t>26</a:t>
            </a:fld>
            <a:endParaRPr lang="en-US"/>
          </a:p>
        </p:txBody>
      </p:sp>
    </p:spTree>
    <p:extLst>
      <p:ext uri="{BB962C8B-B14F-4D97-AF65-F5344CB8AC3E}">
        <p14:creationId xmlns:p14="http://schemas.microsoft.com/office/powerpoint/2010/main" val="42694532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 promised you I’d talk about how modularity affects network stability. There’s more in my thesis, so check it out. Having a very large modularity gives a dramatic change in when the system is stable and how unstable it is. As you can see, the modularity of 0.8 has a steep incline in the chaos, and then a steady decline…</a:t>
            </a:r>
            <a:r>
              <a:rPr lang="en-US" sz="1200" dirty="0">
                <a:latin typeface="Times New Roman" panose="02020603050405020304" pitchFamily="18" charset="0"/>
                <a:cs typeface="Times New Roman" panose="02020603050405020304" pitchFamily="18" charset="0"/>
              </a:rPr>
              <a:t> </a:t>
            </a:r>
            <a:r>
              <a:rPr lang="en-US" dirty="0"/>
              <a:t>Can we explain this slow decrease in the Lyapunov exponent? It turns out we can, and the key to understanding the decrease in chaos is noticing that the perturbation is localized on one single module, as we can see from the inverse participation ratio diagram. </a:t>
            </a:r>
          </a:p>
        </p:txBody>
      </p:sp>
      <p:sp>
        <p:nvSpPr>
          <p:cNvPr id="4" name="Slide Number Placeholder 3"/>
          <p:cNvSpPr>
            <a:spLocks noGrp="1"/>
          </p:cNvSpPr>
          <p:nvPr>
            <p:ph type="sldNum" sz="quarter" idx="5"/>
          </p:nvPr>
        </p:nvSpPr>
        <p:spPr/>
        <p:txBody>
          <a:bodyPr/>
          <a:lstStyle/>
          <a:p>
            <a:fld id="{911208D5-941C-9C42-8453-56685E62282A}" type="slidenum">
              <a:rPr lang="en-US" smtClean="0"/>
              <a:t>27</a:t>
            </a:fld>
            <a:endParaRPr lang="en-US"/>
          </a:p>
        </p:txBody>
      </p:sp>
    </p:spTree>
    <p:extLst>
      <p:ext uri="{BB962C8B-B14F-4D97-AF65-F5344CB8AC3E}">
        <p14:creationId xmlns:p14="http://schemas.microsoft.com/office/powerpoint/2010/main" val="42256771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a module is synchronized, the sum can be broken into 2 pieces: on average k-1 nodes are in the same module (the term in blue-gray), and they’re synchronized, and one node is outside of the node’s module, which is not synchronized with the other node. This is the term in orange. </a:t>
            </a:r>
          </a:p>
          <a:p>
            <a:endParaRPr lang="en-US" dirty="0"/>
          </a:p>
          <a:p>
            <a:endParaRPr lang="en-US" dirty="0"/>
          </a:p>
          <a:p>
            <a:endParaRPr lang="en-US" dirty="0"/>
          </a:p>
          <a:p>
            <a:endParaRPr lang="en-US" dirty="0"/>
          </a:p>
          <a:p>
            <a:endParaRPr lang="en-US" dirty="0"/>
          </a:p>
          <a:p>
            <a:r>
              <a:rPr lang="en-US" dirty="0"/>
              <a:t>For modularity of 0.8, we think the slow decrease in lambda from S=0.2 to S=1 is a recapitulation of the initial decrease explained in the previous slide, but now for modules. On average, for a given node, all but one connection is within a given module. We know from participation ratios that the individual modules have synchronized by S=0.3, as seen on the bottom right. </a:t>
            </a:r>
          </a:p>
          <a:p>
            <a:endParaRPr lang="en-US" dirty="0"/>
          </a:p>
          <a:p>
            <a:r>
              <a:rPr lang="en-US" dirty="0"/>
              <a:t>The blue-gray term represents internal connections within the module, and the orange term represents external connections. As S is changed, we still have an effective mu less than mu, but it changes more slowly because of the division by k. </a:t>
            </a:r>
          </a:p>
          <a:p>
            <a:endParaRPr lang="en-US" dirty="0"/>
          </a:p>
          <a:p>
            <a:r>
              <a:rPr lang="en-US" dirty="0"/>
              <a:t>So, the effect of changing S is diluted by at least a factor of k, where the second decrease in the green is the same phenomenon as the initial decrease, but with modules instead of nodes. This is similar to renormalization in statistical physics, where our block spins are the modules and the effective connection strength is changed. </a:t>
            </a:r>
          </a:p>
        </p:txBody>
      </p:sp>
      <p:sp>
        <p:nvSpPr>
          <p:cNvPr id="4" name="Slide Number Placeholder 3"/>
          <p:cNvSpPr>
            <a:spLocks noGrp="1"/>
          </p:cNvSpPr>
          <p:nvPr>
            <p:ph type="sldNum" sz="quarter" idx="5"/>
          </p:nvPr>
        </p:nvSpPr>
        <p:spPr/>
        <p:txBody>
          <a:bodyPr/>
          <a:lstStyle/>
          <a:p>
            <a:fld id="{911208D5-941C-9C42-8453-56685E62282A}" type="slidenum">
              <a:rPr lang="en-US" smtClean="0"/>
              <a:t>28</a:t>
            </a:fld>
            <a:endParaRPr lang="en-US"/>
          </a:p>
        </p:txBody>
      </p:sp>
    </p:spTree>
    <p:extLst>
      <p:ext uri="{BB962C8B-B14F-4D97-AF65-F5344CB8AC3E}">
        <p14:creationId xmlns:p14="http://schemas.microsoft.com/office/powerpoint/2010/main" val="39906001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our tools, we were pleased to find the following results:</a:t>
            </a:r>
          </a:p>
          <a:p>
            <a:endParaRPr lang="en-US" dirty="0"/>
          </a:p>
          <a:p>
            <a:r>
              <a:rPr lang="en-US" dirty="0"/>
              <a:t>Even though mu is unstable, we saw stability. This led us to study a new mu effective analytically. </a:t>
            </a:r>
          </a:p>
          <a:p>
            <a:endParaRPr lang="en-US" dirty="0"/>
          </a:p>
          <a:p>
            <a:r>
              <a:rPr lang="en-US" dirty="0"/>
              <a:t>Furthermore, we see discontinuities for critical connection strength values where the system goes from being completely local to completely global. There is an application to the spread of disease here where if a disease is initially only located in one area, with enough sharing of population, the disease could spread globally very fast. </a:t>
            </a:r>
          </a:p>
          <a:p>
            <a:endParaRPr lang="en-US" dirty="0"/>
          </a:p>
          <a:p>
            <a:r>
              <a:rPr lang="en-US" dirty="0"/>
              <a:t>Moreover, highly modular systems behave quite differently from nonmodular systems, and instability can be confined within modules. </a:t>
            </a:r>
          </a:p>
        </p:txBody>
      </p:sp>
      <p:sp>
        <p:nvSpPr>
          <p:cNvPr id="4" name="Slide Number Placeholder 3"/>
          <p:cNvSpPr>
            <a:spLocks noGrp="1"/>
          </p:cNvSpPr>
          <p:nvPr>
            <p:ph type="sldNum" sz="quarter" idx="5"/>
          </p:nvPr>
        </p:nvSpPr>
        <p:spPr/>
        <p:txBody>
          <a:bodyPr/>
          <a:lstStyle/>
          <a:p>
            <a:fld id="{911208D5-941C-9C42-8453-56685E62282A}" type="slidenum">
              <a:rPr lang="en-US" smtClean="0"/>
              <a:t>29</a:t>
            </a:fld>
            <a:endParaRPr lang="en-US"/>
          </a:p>
        </p:txBody>
      </p:sp>
    </p:spTree>
    <p:extLst>
      <p:ext uri="{BB962C8B-B14F-4D97-AF65-F5344CB8AC3E}">
        <p14:creationId xmlns:p14="http://schemas.microsoft.com/office/powerpoint/2010/main" val="39629419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future, we would like to develop an analytical theory for our local to global transitions. We also want to test the behavior of our results and how they depend on different nodal dynamics. For example disease models.</a:t>
            </a:r>
          </a:p>
        </p:txBody>
      </p:sp>
      <p:sp>
        <p:nvSpPr>
          <p:cNvPr id="4" name="Slide Number Placeholder 3"/>
          <p:cNvSpPr>
            <a:spLocks noGrp="1"/>
          </p:cNvSpPr>
          <p:nvPr>
            <p:ph type="sldNum" sz="quarter" idx="5"/>
          </p:nvPr>
        </p:nvSpPr>
        <p:spPr/>
        <p:txBody>
          <a:bodyPr/>
          <a:lstStyle/>
          <a:p>
            <a:fld id="{911208D5-941C-9C42-8453-56685E62282A}" type="slidenum">
              <a:rPr lang="en-US" smtClean="0"/>
              <a:t>30</a:t>
            </a:fld>
            <a:endParaRPr lang="en-US"/>
          </a:p>
        </p:txBody>
      </p:sp>
    </p:spTree>
    <p:extLst>
      <p:ext uri="{BB962C8B-B14F-4D97-AF65-F5344CB8AC3E}">
        <p14:creationId xmlns:p14="http://schemas.microsoft.com/office/powerpoint/2010/main" val="22684083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probe the transportation network example a little further. You can think of planes being connected via plane routes from city to city. It's more likely that planes will fly between closer cities than across the country. This means our network is modular, or in other words nodes are connected in groups. </a:t>
            </a:r>
          </a:p>
        </p:txBody>
      </p:sp>
      <p:sp>
        <p:nvSpPr>
          <p:cNvPr id="4" name="Slide Number Placeholder 3"/>
          <p:cNvSpPr>
            <a:spLocks noGrp="1"/>
          </p:cNvSpPr>
          <p:nvPr>
            <p:ph type="sldNum" sz="quarter" idx="5"/>
          </p:nvPr>
        </p:nvSpPr>
        <p:spPr/>
        <p:txBody>
          <a:bodyPr/>
          <a:lstStyle/>
          <a:p>
            <a:fld id="{911208D5-941C-9C42-8453-56685E62282A}" type="slidenum">
              <a:rPr lang="en-US" smtClean="0"/>
              <a:t>4</a:t>
            </a:fld>
            <a:endParaRPr lang="en-US"/>
          </a:p>
        </p:txBody>
      </p:sp>
    </p:spTree>
    <p:extLst>
      <p:ext uri="{BB962C8B-B14F-4D97-AF65-F5344CB8AC3E}">
        <p14:creationId xmlns:p14="http://schemas.microsoft.com/office/powerpoint/2010/main" val="308607938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Special thanks to Dr. </a:t>
            </a:r>
            <a:r>
              <a:rPr lang="en-US" dirty="0" err="1"/>
              <a:t>Egolf</a:t>
            </a:r>
            <a:r>
              <a:rPr lang="en-US" dirty="0"/>
              <a:t>, Currie, Dr. </a:t>
            </a:r>
            <a:r>
              <a:rPr lang="en-US" dirty="0" err="1"/>
              <a:t>Dzakpasu</a:t>
            </a:r>
            <a:r>
              <a:rPr lang="en-US" dirty="0"/>
              <a:t>, Dominique, and my family. </a:t>
            </a:r>
          </a:p>
        </p:txBody>
      </p:sp>
      <p:sp>
        <p:nvSpPr>
          <p:cNvPr id="4" name="Slide Number Placeholder 3"/>
          <p:cNvSpPr>
            <a:spLocks noGrp="1"/>
          </p:cNvSpPr>
          <p:nvPr>
            <p:ph type="sldNum" sz="quarter" idx="5"/>
          </p:nvPr>
        </p:nvSpPr>
        <p:spPr/>
        <p:txBody>
          <a:bodyPr/>
          <a:lstStyle/>
          <a:p>
            <a:fld id="{911208D5-941C-9C42-8453-56685E62282A}" type="slidenum">
              <a:rPr lang="en-US" smtClean="0"/>
              <a:t>31</a:t>
            </a:fld>
            <a:endParaRPr lang="en-US"/>
          </a:p>
        </p:txBody>
      </p:sp>
    </p:spTree>
    <p:extLst>
      <p:ext uri="{BB962C8B-B14F-4D97-AF65-F5344CB8AC3E}">
        <p14:creationId xmlns:p14="http://schemas.microsoft.com/office/powerpoint/2010/main" val="8755659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nodes connected by plane routes. Why are closer nodes more connected than further nodes? – Imagine more planes are flying from Dallas to Houston than Dallas to San Diego. </a:t>
            </a:r>
          </a:p>
        </p:txBody>
      </p:sp>
      <p:sp>
        <p:nvSpPr>
          <p:cNvPr id="4" name="Slide Number Placeholder 3"/>
          <p:cNvSpPr>
            <a:spLocks noGrp="1"/>
          </p:cNvSpPr>
          <p:nvPr>
            <p:ph type="sldNum" sz="quarter" idx="5"/>
          </p:nvPr>
        </p:nvSpPr>
        <p:spPr/>
        <p:txBody>
          <a:bodyPr/>
          <a:lstStyle/>
          <a:p>
            <a:fld id="{911208D5-941C-9C42-8453-56685E62282A}" type="slidenum">
              <a:rPr lang="en-US" smtClean="0"/>
              <a:t>5</a:t>
            </a:fld>
            <a:endParaRPr lang="en-US"/>
          </a:p>
        </p:txBody>
      </p:sp>
    </p:spTree>
    <p:extLst>
      <p:ext uri="{BB962C8B-B14F-4D97-AF65-F5344CB8AC3E}">
        <p14:creationId xmlns:p14="http://schemas.microsoft.com/office/powerpoint/2010/main" val="1343684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abstract picture of networks. In a modular network, groups of nodes are more connected to each other than other groups, just like how planes fly more in a particular region than across the country.</a:t>
            </a:r>
          </a:p>
        </p:txBody>
      </p:sp>
      <p:sp>
        <p:nvSpPr>
          <p:cNvPr id="4" name="Slide Number Placeholder 3"/>
          <p:cNvSpPr>
            <a:spLocks noGrp="1"/>
          </p:cNvSpPr>
          <p:nvPr>
            <p:ph type="sldNum" sz="quarter" idx="5"/>
          </p:nvPr>
        </p:nvSpPr>
        <p:spPr/>
        <p:txBody>
          <a:bodyPr/>
          <a:lstStyle/>
          <a:p>
            <a:fld id="{911208D5-941C-9C42-8453-56685E62282A}" type="slidenum">
              <a:rPr lang="en-US" smtClean="0"/>
              <a:t>6</a:t>
            </a:fld>
            <a:endParaRPr lang="en-US"/>
          </a:p>
        </p:txBody>
      </p:sp>
    </p:spTree>
    <p:extLst>
      <p:ext uri="{BB962C8B-B14F-4D97-AF65-F5344CB8AC3E}">
        <p14:creationId xmlns:p14="http://schemas.microsoft.com/office/powerpoint/2010/main" val="41440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we're going to talk about the difference between stable and unstable systems. You can think of a pendulum as a stable system, where if you move the ball in a small way, the system will revert back to its original state. In stable systems there is often periodic behavior or fixed points. In unstable cases, such as a pendulum with its ball balanced perfectly on the fulcrum, perturbations grow, meaning there is no return to the original state or behavior. In unstable systems, we see aperiodic behavior. </a:t>
            </a:r>
          </a:p>
        </p:txBody>
      </p:sp>
      <p:sp>
        <p:nvSpPr>
          <p:cNvPr id="4" name="Slide Number Placeholder 3"/>
          <p:cNvSpPr>
            <a:spLocks noGrp="1"/>
          </p:cNvSpPr>
          <p:nvPr>
            <p:ph type="sldNum" sz="quarter" idx="5"/>
          </p:nvPr>
        </p:nvSpPr>
        <p:spPr/>
        <p:txBody>
          <a:bodyPr/>
          <a:lstStyle/>
          <a:p>
            <a:fld id="{911208D5-941C-9C42-8453-56685E62282A}" type="slidenum">
              <a:rPr lang="en-US" smtClean="0"/>
              <a:t>7</a:t>
            </a:fld>
            <a:endParaRPr lang="en-US"/>
          </a:p>
        </p:txBody>
      </p:sp>
    </p:spTree>
    <p:extLst>
      <p:ext uri="{BB962C8B-B14F-4D97-AF65-F5344CB8AC3E}">
        <p14:creationId xmlns:p14="http://schemas.microsoft.com/office/powerpoint/2010/main" val="64221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variety of scientists have contemplated stability in systems and they don’t always agree. This is what scientists have thought in the past. In the mid-1950's, MacArthur argued that if a network has more connections for species to interact, then one connection’s failure would be less problematic. Gardner and Ashby performed simple numerical studies on the stability of networks with different numbers of nodes and different degrees of connectivity between nodes. May varied connection strength, meaning how much nodes share with each other, and modularity in his analytical calculations. It's important to note that there's no consensus with researchers in previous decades; some disagree.</a:t>
            </a:r>
          </a:p>
        </p:txBody>
      </p:sp>
      <p:sp>
        <p:nvSpPr>
          <p:cNvPr id="4" name="Slide Number Placeholder 3"/>
          <p:cNvSpPr>
            <a:spLocks noGrp="1"/>
          </p:cNvSpPr>
          <p:nvPr>
            <p:ph type="sldNum" sz="quarter" idx="5"/>
          </p:nvPr>
        </p:nvSpPr>
        <p:spPr/>
        <p:txBody>
          <a:bodyPr/>
          <a:lstStyle/>
          <a:p>
            <a:fld id="{911208D5-941C-9C42-8453-56685E62282A}" type="slidenum">
              <a:rPr lang="en-US" smtClean="0"/>
              <a:t>8</a:t>
            </a:fld>
            <a:endParaRPr lang="en-US"/>
          </a:p>
        </p:txBody>
      </p:sp>
    </p:spTree>
    <p:extLst>
      <p:ext uri="{BB962C8B-B14F-4D97-AF65-F5344CB8AC3E}">
        <p14:creationId xmlns:p14="http://schemas.microsoft.com/office/powerpoint/2010/main" val="295084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for the specifics of my research. We’re interested in the same questions as previous researchers had, but for different dynamics on each node. As physicists, we want to model behavior that’s as simple as possible while still capturing the essence of the real-world problem. Let’s start with a simple model for how the populations on our nodes will change. A very famous model from population ecology is the logistic map. Part of the reason why we use this equation is that it can display many types of behavior. For example, at mu = 3.1, there are two fixed points the system returns to, as seen on the bottom left. The value I’m going to be talking about for most of this talk is mu = 3.58, which is where there’s a continuum of values the population can take on. Seen on the bottom right, there is a subtle difference in the values the equation takes on. This means the system is aperiodic; it does not return to its initial state.</a:t>
            </a:r>
          </a:p>
        </p:txBody>
      </p:sp>
      <p:sp>
        <p:nvSpPr>
          <p:cNvPr id="4" name="Slide Number Placeholder 3"/>
          <p:cNvSpPr>
            <a:spLocks noGrp="1"/>
          </p:cNvSpPr>
          <p:nvPr>
            <p:ph type="sldNum" sz="quarter" idx="5"/>
          </p:nvPr>
        </p:nvSpPr>
        <p:spPr/>
        <p:txBody>
          <a:bodyPr/>
          <a:lstStyle/>
          <a:p>
            <a:fld id="{911208D5-941C-9C42-8453-56685E62282A}" type="slidenum">
              <a:rPr lang="en-US" smtClean="0"/>
              <a:t>9</a:t>
            </a:fld>
            <a:endParaRPr lang="en-US"/>
          </a:p>
        </p:txBody>
      </p:sp>
    </p:spTree>
    <p:extLst>
      <p:ext uri="{BB962C8B-B14F-4D97-AF65-F5344CB8AC3E}">
        <p14:creationId xmlns:p14="http://schemas.microsoft.com/office/powerpoint/2010/main" val="18297964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know how the nodes are behaving, we have to connect the nodes somehow. It turns out, we can simulate networks with 64 nodes…</a:t>
            </a:r>
          </a:p>
          <a:p>
            <a:endParaRPr lang="en-US" dirty="0"/>
          </a:p>
          <a:p>
            <a:r>
              <a:rPr lang="en-US" dirty="0"/>
              <a:t>Because we want to get a statistical average, we use an ensemble of 100 networks for each parameter that we vary.</a:t>
            </a:r>
          </a:p>
          <a:p>
            <a:endParaRPr lang="en-US" dirty="0"/>
          </a:p>
          <a:p>
            <a:r>
              <a:rPr lang="en-US" dirty="0"/>
              <a:t>Our nodes will communicate with each other by sharing a fraction of their population with their connections. They give up S% of their population at each step, which is why there’s a (1-S) in front of the mu in the equation at the bottom. They then gain a fraction of the populations of each of the nodes they’re connected to, which is the term on the right. This equation is the logistic map on one node plus sharing from node to node. </a:t>
            </a:r>
          </a:p>
          <a:p>
            <a:endParaRPr lang="en-US" dirty="0"/>
          </a:p>
          <a:p>
            <a:endParaRPr lang="en-US" dirty="0"/>
          </a:p>
        </p:txBody>
      </p:sp>
      <p:sp>
        <p:nvSpPr>
          <p:cNvPr id="4" name="Slide Number Placeholder 3"/>
          <p:cNvSpPr>
            <a:spLocks noGrp="1"/>
          </p:cNvSpPr>
          <p:nvPr>
            <p:ph type="sldNum" sz="quarter" idx="5"/>
          </p:nvPr>
        </p:nvSpPr>
        <p:spPr/>
        <p:txBody>
          <a:bodyPr/>
          <a:lstStyle/>
          <a:p>
            <a:fld id="{911208D5-941C-9C42-8453-56685E62282A}" type="slidenum">
              <a:rPr lang="en-US" smtClean="0"/>
              <a:t>10</a:t>
            </a:fld>
            <a:endParaRPr lang="en-US"/>
          </a:p>
        </p:txBody>
      </p:sp>
    </p:spTree>
    <p:extLst>
      <p:ext uri="{BB962C8B-B14F-4D97-AF65-F5344CB8AC3E}">
        <p14:creationId xmlns:p14="http://schemas.microsoft.com/office/powerpoint/2010/main" val="5653602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83734B4-DF3C-C844-A48B-B49A8743B58C}" type="datetimeFigureOut">
              <a:rPr lang="en-US" smtClean="0"/>
              <a:t>5/6/21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2D402-7DA7-DD47-9E8B-B8DB128CEF2B}" type="slidenum">
              <a:rPr lang="en-US" smtClean="0"/>
              <a:t>‹#›</a:t>
            </a:fld>
            <a:endParaRPr lang="en-US"/>
          </a:p>
        </p:txBody>
      </p:sp>
    </p:spTree>
    <p:extLst>
      <p:ext uri="{BB962C8B-B14F-4D97-AF65-F5344CB8AC3E}">
        <p14:creationId xmlns:p14="http://schemas.microsoft.com/office/powerpoint/2010/main" val="2016358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3734B4-DF3C-C844-A48B-B49A8743B58C}" type="datetimeFigureOut">
              <a:rPr lang="en-US" smtClean="0"/>
              <a:t>5/6/21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2D402-7DA7-DD47-9E8B-B8DB128CEF2B}" type="slidenum">
              <a:rPr lang="en-US" smtClean="0"/>
              <a:t>‹#›</a:t>
            </a:fld>
            <a:endParaRPr lang="en-US"/>
          </a:p>
        </p:txBody>
      </p:sp>
    </p:spTree>
    <p:extLst>
      <p:ext uri="{BB962C8B-B14F-4D97-AF65-F5344CB8AC3E}">
        <p14:creationId xmlns:p14="http://schemas.microsoft.com/office/powerpoint/2010/main" val="53730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3734B4-DF3C-C844-A48B-B49A8743B58C}" type="datetimeFigureOut">
              <a:rPr lang="en-US" smtClean="0"/>
              <a:t>5/6/21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2D402-7DA7-DD47-9E8B-B8DB128CEF2B}" type="slidenum">
              <a:rPr lang="en-US" smtClean="0"/>
              <a:t>‹#›</a:t>
            </a:fld>
            <a:endParaRPr lang="en-US"/>
          </a:p>
        </p:txBody>
      </p:sp>
    </p:spTree>
    <p:extLst>
      <p:ext uri="{BB962C8B-B14F-4D97-AF65-F5344CB8AC3E}">
        <p14:creationId xmlns:p14="http://schemas.microsoft.com/office/powerpoint/2010/main" val="4120416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3734B4-DF3C-C844-A48B-B49A8743B58C}" type="datetimeFigureOut">
              <a:rPr lang="en-US" smtClean="0"/>
              <a:t>5/6/21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2D402-7DA7-DD47-9E8B-B8DB128CEF2B}" type="slidenum">
              <a:rPr lang="en-US" smtClean="0"/>
              <a:t>‹#›</a:t>
            </a:fld>
            <a:endParaRPr lang="en-US"/>
          </a:p>
        </p:txBody>
      </p:sp>
    </p:spTree>
    <p:extLst>
      <p:ext uri="{BB962C8B-B14F-4D97-AF65-F5344CB8AC3E}">
        <p14:creationId xmlns:p14="http://schemas.microsoft.com/office/powerpoint/2010/main" val="3473746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83734B4-DF3C-C844-A48B-B49A8743B58C}" type="datetimeFigureOut">
              <a:rPr lang="en-US" smtClean="0"/>
              <a:t>5/6/21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C2D402-7DA7-DD47-9E8B-B8DB128CEF2B}" type="slidenum">
              <a:rPr lang="en-US" smtClean="0"/>
              <a:t>‹#›</a:t>
            </a:fld>
            <a:endParaRPr lang="en-US"/>
          </a:p>
        </p:txBody>
      </p:sp>
    </p:spTree>
    <p:extLst>
      <p:ext uri="{BB962C8B-B14F-4D97-AF65-F5344CB8AC3E}">
        <p14:creationId xmlns:p14="http://schemas.microsoft.com/office/powerpoint/2010/main" val="2089513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83734B4-DF3C-C844-A48B-B49A8743B58C}" type="datetimeFigureOut">
              <a:rPr lang="en-US" smtClean="0"/>
              <a:t>5/6/21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C2D402-7DA7-DD47-9E8B-B8DB128CEF2B}" type="slidenum">
              <a:rPr lang="en-US" smtClean="0"/>
              <a:t>‹#›</a:t>
            </a:fld>
            <a:endParaRPr lang="en-US"/>
          </a:p>
        </p:txBody>
      </p:sp>
    </p:spTree>
    <p:extLst>
      <p:ext uri="{BB962C8B-B14F-4D97-AF65-F5344CB8AC3E}">
        <p14:creationId xmlns:p14="http://schemas.microsoft.com/office/powerpoint/2010/main" val="4212674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3734B4-DF3C-C844-A48B-B49A8743B58C}" type="datetimeFigureOut">
              <a:rPr lang="en-US" smtClean="0"/>
              <a:t>5/6/21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C2D402-7DA7-DD47-9E8B-B8DB128CEF2B}" type="slidenum">
              <a:rPr lang="en-US" smtClean="0"/>
              <a:t>‹#›</a:t>
            </a:fld>
            <a:endParaRPr lang="en-US"/>
          </a:p>
        </p:txBody>
      </p:sp>
    </p:spTree>
    <p:extLst>
      <p:ext uri="{BB962C8B-B14F-4D97-AF65-F5344CB8AC3E}">
        <p14:creationId xmlns:p14="http://schemas.microsoft.com/office/powerpoint/2010/main" val="14247310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83734B4-DF3C-C844-A48B-B49A8743B58C}" type="datetimeFigureOut">
              <a:rPr lang="en-US" smtClean="0"/>
              <a:t>5/6/21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C2D402-7DA7-DD47-9E8B-B8DB128CEF2B}" type="slidenum">
              <a:rPr lang="en-US" smtClean="0"/>
              <a:t>‹#›</a:t>
            </a:fld>
            <a:endParaRPr lang="en-US"/>
          </a:p>
        </p:txBody>
      </p:sp>
    </p:spTree>
    <p:extLst>
      <p:ext uri="{BB962C8B-B14F-4D97-AF65-F5344CB8AC3E}">
        <p14:creationId xmlns:p14="http://schemas.microsoft.com/office/powerpoint/2010/main" val="552496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3734B4-DF3C-C844-A48B-B49A8743B58C}" type="datetimeFigureOut">
              <a:rPr lang="en-US" smtClean="0"/>
              <a:t>5/6/21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C2D402-7DA7-DD47-9E8B-B8DB128CEF2B}" type="slidenum">
              <a:rPr lang="en-US" smtClean="0"/>
              <a:t>‹#›</a:t>
            </a:fld>
            <a:endParaRPr lang="en-US"/>
          </a:p>
        </p:txBody>
      </p:sp>
    </p:spTree>
    <p:extLst>
      <p:ext uri="{BB962C8B-B14F-4D97-AF65-F5344CB8AC3E}">
        <p14:creationId xmlns:p14="http://schemas.microsoft.com/office/powerpoint/2010/main" val="2711970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3734B4-DF3C-C844-A48B-B49A8743B58C}" type="datetimeFigureOut">
              <a:rPr lang="en-US" smtClean="0"/>
              <a:t>5/6/21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C2D402-7DA7-DD47-9E8B-B8DB128CEF2B}" type="slidenum">
              <a:rPr lang="en-US" smtClean="0"/>
              <a:t>‹#›</a:t>
            </a:fld>
            <a:endParaRPr lang="en-US"/>
          </a:p>
        </p:txBody>
      </p:sp>
    </p:spTree>
    <p:extLst>
      <p:ext uri="{BB962C8B-B14F-4D97-AF65-F5344CB8AC3E}">
        <p14:creationId xmlns:p14="http://schemas.microsoft.com/office/powerpoint/2010/main" val="435077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83734B4-DF3C-C844-A48B-B49A8743B58C}" type="datetimeFigureOut">
              <a:rPr lang="en-US" smtClean="0"/>
              <a:t>5/6/21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C2D402-7DA7-DD47-9E8B-B8DB128CEF2B}" type="slidenum">
              <a:rPr lang="en-US" smtClean="0"/>
              <a:t>‹#›</a:t>
            </a:fld>
            <a:endParaRPr lang="en-US"/>
          </a:p>
        </p:txBody>
      </p:sp>
    </p:spTree>
    <p:extLst>
      <p:ext uri="{BB962C8B-B14F-4D97-AF65-F5344CB8AC3E}">
        <p14:creationId xmlns:p14="http://schemas.microsoft.com/office/powerpoint/2010/main" val="26102483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3734B4-DF3C-C844-A48B-B49A8743B58C}" type="datetimeFigureOut">
              <a:rPr lang="en-US" smtClean="0"/>
              <a:t>5/6/21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C2D402-7DA7-DD47-9E8B-B8DB128CEF2B}" type="slidenum">
              <a:rPr lang="en-US" smtClean="0"/>
              <a:t>‹#›</a:t>
            </a:fld>
            <a:endParaRPr lang="en-US"/>
          </a:p>
        </p:txBody>
      </p:sp>
    </p:spTree>
    <p:extLst>
      <p:ext uri="{BB962C8B-B14F-4D97-AF65-F5344CB8AC3E}">
        <p14:creationId xmlns:p14="http://schemas.microsoft.com/office/powerpoint/2010/main" val="34250476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image" Target="../media/image4.emf"/></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7.em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6.emf"/></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4.emf"/><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8.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22.emf"/><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2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2.emf"/></Relationships>
</file>

<file path=ppt/slides/_rels/slide28.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1.emf"/><Relationship Id="rId4" Type="http://schemas.openxmlformats.org/officeDocument/2006/relationships/image" Target="../media/image34.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F9B48-021C-BB44-8CF6-AE6D68B6D224}"/>
              </a:ext>
            </a:extLst>
          </p:cNvPr>
          <p:cNvSpPr>
            <a:spLocks noGrp="1"/>
          </p:cNvSpPr>
          <p:nvPr>
            <p:ph type="ctrTitle"/>
          </p:nvPr>
        </p:nvSpPr>
        <p:spPr>
          <a:xfrm>
            <a:off x="836645" y="868362"/>
            <a:ext cx="10518710" cy="2387600"/>
          </a:xfrm>
        </p:spPr>
        <p:txBody>
          <a:bodyPr>
            <a:noAutofit/>
          </a:bodyPr>
          <a:lstStyle/>
          <a:p>
            <a:r>
              <a:rPr lang="en-US" sz="6400" dirty="0">
                <a:latin typeface="Times New Roman" panose="02020603050405020304" pitchFamily="18" charset="0"/>
                <a:cs typeface="Times New Roman" panose="02020603050405020304" pitchFamily="18" charset="0"/>
              </a:rPr>
              <a:t>The Nonlinear Dynamics of Stability in Modular Networks</a:t>
            </a:r>
          </a:p>
        </p:txBody>
      </p:sp>
      <p:sp>
        <p:nvSpPr>
          <p:cNvPr id="3" name="Subtitle 2">
            <a:extLst>
              <a:ext uri="{FF2B5EF4-FFF2-40B4-BE49-F238E27FC236}">
                <a16:creationId xmlns:a16="http://schemas.microsoft.com/office/drawing/2014/main" id="{C04F7988-DC48-CD43-A4E1-DB5281B7145F}"/>
              </a:ext>
            </a:extLst>
          </p:cNvPr>
          <p:cNvSpPr>
            <a:spLocks noGrp="1"/>
          </p:cNvSpPr>
          <p:nvPr>
            <p:ph type="subTitle" idx="1"/>
          </p:nvPr>
        </p:nvSpPr>
        <p:spPr/>
        <p:txBody>
          <a:bodyPr>
            <a:normAutofit lnSpcReduction="10000"/>
          </a:bodyPr>
          <a:lstStyle/>
          <a:p>
            <a:r>
              <a:rPr lang="en-US" sz="4000" dirty="0">
                <a:latin typeface="Times New Roman" panose="02020603050405020304" pitchFamily="18" charset="0"/>
                <a:cs typeface="Times New Roman" panose="02020603050405020304" pitchFamily="18" charset="0"/>
              </a:rPr>
              <a:t>Paul Heyden</a:t>
            </a:r>
          </a:p>
          <a:p>
            <a:r>
              <a:rPr lang="en-US" sz="4000" dirty="0">
                <a:latin typeface="Times New Roman" panose="02020603050405020304" pitchFamily="18" charset="0"/>
                <a:cs typeface="Times New Roman" panose="02020603050405020304" pitchFamily="18" charset="0"/>
              </a:rPr>
              <a:t>Advisor: Dr. David </a:t>
            </a:r>
            <a:r>
              <a:rPr lang="en-US" sz="4000" dirty="0" err="1">
                <a:latin typeface="Times New Roman" panose="02020603050405020304" pitchFamily="18" charset="0"/>
                <a:cs typeface="Times New Roman" panose="02020603050405020304" pitchFamily="18" charset="0"/>
              </a:rPr>
              <a:t>Egolf</a:t>
            </a:r>
            <a:endParaRPr lang="en-US" sz="4000"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May 10, 2021</a:t>
            </a:r>
          </a:p>
        </p:txBody>
      </p:sp>
    </p:spTree>
    <p:extLst>
      <p:ext uri="{BB962C8B-B14F-4D97-AF65-F5344CB8AC3E}">
        <p14:creationId xmlns:p14="http://schemas.microsoft.com/office/powerpoint/2010/main" val="27480515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BB077301-B525-0941-B11D-23F4E1E57AA1}"/>
              </a:ext>
            </a:extLst>
          </p:cNvPr>
          <p:cNvSpPr>
            <a:spLocks noGrp="1"/>
          </p:cNvSpPr>
          <p:nvPr>
            <p:ph type="title"/>
          </p:nvPr>
        </p:nvSpPr>
        <p:spPr>
          <a:xfrm>
            <a:off x="1295400" y="669925"/>
            <a:ext cx="4800600" cy="1325563"/>
          </a:xfrm>
        </p:spPr>
        <p:txBody>
          <a:bodyPr vert="horz" lIns="91440" tIns="45720" rIns="91440" bIns="45720" rtlCol="0" anchor="b">
            <a:normAutofit/>
          </a:bodyPr>
          <a:lstStyle/>
          <a:p>
            <a:r>
              <a:rPr lang="en-US" dirty="0">
                <a:solidFill>
                  <a:schemeClr val="bg1"/>
                </a:solidFill>
                <a:latin typeface="Times New Roman" panose="02020603050405020304" pitchFamily="18" charset="0"/>
                <a:cs typeface="Times New Roman" panose="02020603050405020304" pitchFamily="18" charset="0"/>
              </a:rPr>
              <a:t>Our System</a:t>
            </a:r>
          </a:p>
        </p:txBody>
      </p:sp>
      <p:cxnSp>
        <p:nvCxnSpPr>
          <p:cNvPr id="31" name="Straight Connector 30">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4" name="TextBox 3">
                <a:extLst>
                  <a:ext uri="{FF2B5EF4-FFF2-40B4-BE49-F238E27FC236}">
                    <a16:creationId xmlns:a16="http://schemas.microsoft.com/office/drawing/2014/main" id="{754772CD-AE06-2340-965D-EB090F7B53D7}"/>
                  </a:ext>
                </a:extLst>
              </p:cNvPr>
              <p:cNvSpPr txBox="1"/>
              <p:nvPr/>
            </p:nvSpPr>
            <p:spPr>
              <a:xfrm>
                <a:off x="370668" y="2145823"/>
                <a:ext cx="6676579" cy="4752004"/>
              </a:xfrm>
              <a:prstGeom prst="rect">
                <a:avLst/>
              </a:prstGeom>
            </p:spPr>
            <p:txBody>
              <a:bodyPr vert="horz" lIns="91440" tIns="45720" rIns="91440" bIns="45720" rtlCol="0">
                <a:normAutofit fontScale="70000" lnSpcReduction="20000"/>
              </a:bodyPr>
              <a:lstStyle/>
              <a:p>
                <a:pPr indent="-228600" defTabSz="914400">
                  <a:lnSpc>
                    <a:spcPct val="90000"/>
                  </a:lnSpc>
                  <a:spcAft>
                    <a:spcPts val="600"/>
                  </a:spcAf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64 nodes</a:t>
                </a:r>
              </a:p>
              <a:p>
                <a:pPr marL="685800" lvl="2" indent="-228600" defTabSz="914400">
                  <a:lnSpc>
                    <a:spcPct val="90000"/>
                  </a:lnSpc>
                  <a:spcAft>
                    <a:spcPts val="600"/>
                  </a:spcAf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Number of nodes per module, N = 8</a:t>
                </a:r>
              </a:p>
              <a:p>
                <a:pPr marL="685800" lvl="2" indent="-228600" defTabSz="914400">
                  <a:lnSpc>
                    <a:spcPct val="90000"/>
                  </a:lnSpc>
                  <a:spcAft>
                    <a:spcPts val="600"/>
                  </a:spcAf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Number of modules: M = 8</a:t>
                </a:r>
              </a:p>
              <a:p>
                <a:pPr marL="0" lvl="1" defTabSz="914400">
                  <a:lnSpc>
                    <a:spcPct val="90000"/>
                  </a:lnSpc>
                  <a:spcAft>
                    <a:spcPts val="600"/>
                  </a:spcAft>
                </a:pPr>
                <a:endParaRPr lang="en-US" sz="2800" dirty="0">
                  <a:solidFill>
                    <a:schemeClr val="bg1"/>
                  </a:solidFill>
                  <a:latin typeface="Times New Roman" panose="02020603050405020304" pitchFamily="18" charset="0"/>
                  <a:cs typeface="Times New Roman" panose="02020603050405020304" pitchFamily="18" charset="0"/>
                </a:endParaRPr>
              </a:p>
              <a:p>
                <a:pPr indent="-228600" defTabSz="914400">
                  <a:lnSpc>
                    <a:spcPct val="90000"/>
                  </a:lnSpc>
                  <a:spcAft>
                    <a:spcPts val="600"/>
                  </a:spcAf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Average number of connections per node: (degree of connectivity, or “k”)</a:t>
                </a:r>
              </a:p>
              <a:p>
                <a:pPr lvl="1" indent="-228600" defTabSz="914400">
                  <a:lnSpc>
                    <a:spcPct val="90000"/>
                  </a:lnSpc>
                  <a:spcAft>
                    <a:spcPts val="600"/>
                  </a:spcAf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k = 4</a:t>
                </a:r>
              </a:p>
              <a:p>
                <a:pPr lvl="1" indent="-228600" defTabSz="914400">
                  <a:lnSpc>
                    <a:spcPct val="90000"/>
                  </a:lnSpc>
                  <a:spcAft>
                    <a:spcPts val="600"/>
                  </a:spcAft>
                  <a:buFont typeface="Arial" panose="020B0604020202020204" pitchFamily="34" charset="0"/>
                  <a:buChar char="•"/>
                </a:pPr>
                <a:endParaRPr lang="en-US" sz="2800" dirty="0">
                  <a:solidFill>
                    <a:schemeClr val="bg1"/>
                  </a:solidFill>
                  <a:latin typeface="Times New Roman" panose="02020603050405020304" pitchFamily="18" charset="0"/>
                  <a:cs typeface="Times New Roman" panose="02020603050405020304" pitchFamily="18" charset="0"/>
                </a:endParaRPr>
              </a:p>
              <a:p>
                <a:pPr marL="342900" indent="-342900">
                  <a:spcAft>
                    <a:spcPts val="600"/>
                  </a:spcAf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Varying modularity from 0 to 0.8</a:t>
                </a:r>
              </a:p>
              <a:p>
                <a:pPr>
                  <a:spcAft>
                    <a:spcPts val="600"/>
                  </a:spcAft>
                </a:pPr>
                <a:endParaRPr lang="en-US" sz="2800" dirty="0">
                  <a:solidFill>
                    <a:schemeClr val="bg1"/>
                  </a:solidFill>
                  <a:latin typeface="Times New Roman" panose="02020603050405020304" pitchFamily="18" charset="0"/>
                  <a:cs typeface="Times New Roman" panose="02020603050405020304" pitchFamily="18" charset="0"/>
                </a:endParaRPr>
              </a:p>
              <a:p>
                <a:pPr marL="342900" indent="-342900">
                  <a:spcAft>
                    <a:spcPts val="600"/>
                  </a:spcAft>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Varying sharing (otherwise known as connection strength, or “S”) from 1% to 100%</a:t>
                </a:r>
              </a:p>
              <a:p>
                <a:pPr defTabSz="914400">
                  <a:lnSpc>
                    <a:spcPct val="90000"/>
                  </a:lnSpc>
                  <a:spcAft>
                    <a:spcPts val="600"/>
                  </a:spcAft>
                </a:pPr>
                <a14:m>
                  <m:oMathPara xmlns:m="http://schemas.openxmlformats.org/officeDocument/2006/math">
                    <m:oMathParaPr>
                      <m:jc m:val="centerGroup"/>
                    </m:oMathParaPr>
                    <m:oMath xmlns:m="http://schemas.openxmlformats.org/officeDocument/2006/math">
                      <m:r>
                        <a:rPr lang="en-US" sz="2800" i="1">
                          <a:solidFill>
                            <a:schemeClr val="bg1"/>
                          </a:solidFill>
                          <a:latin typeface="Cambria Math" panose="02040503050406030204" pitchFamily="18" charset="0"/>
                          <a:cs typeface="Times New Roman" panose="02020603050405020304" pitchFamily="18" charset="0"/>
                        </a:rPr>
                        <m:t>𝑓</m:t>
                      </m:r>
                      <m:d>
                        <m:dPr>
                          <m:ctrlPr>
                            <a:rPr lang="en-US" sz="2800" i="1">
                              <a:solidFill>
                                <a:schemeClr val="bg1"/>
                              </a:solidFill>
                              <a:latin typeface="Cambria Math" panose="02040503050406030204" pitchFamily="18" charset="0"/>
                              <a:cs typeface="Times New Roman" panose="02020603050405020304" pitchFamily="18" charset="0"/>
                            </a:rPr>
                          </m:ctrlPr>
                        </m:dPr>
                        <m:e>
                          <m:sSub>
                            <m:sSubPr>
                              <m:ctrlPr>
                                <a:rPr lang="en-US" sz="2800" i="1">
                                  <a:solidFill>
                                    <a:schemeClr val="bg1"/>
                                  </a:solidFill>
                                  <a:latin typeface="Cambria Math" panose="02040503050406030204" pitchFamily="18" charset="0"/>
                                  <a:cs typeface="Times New Roman" panose="02020603050405020304" pitchFamily="18" charset="0"/>
                                </a:rPr>
                              </m:ctrlPr>
                            </m:sSubPr>
                            <m:e>
                              <m:r>
                                <a:rPr lang="en-US" sz="2800" i="1">
                                  <a:solidFill>
                                    <a:schemeClr val="bg1"/>
                                  </a:solidFill>
                                  <a:latin typeface="Cambria Math" panose="02040503050406030204" pitchFamily="18" charset="0"/>
                                  <a:cs typeface="Times New Roman" panose="02020603050405020304" pitchFamily="18" charset="0"/>
                                </a:rPr>
                                <m:t>𝑥</m:t>
                              </m:r>
                            </m:e>
                            <m:sub>
                              <m:r>
                                <a:rPr lang="en-US" sz="2800" i="1">
                                  <a:solidFill>
                                    <a:schemeClr val="bg1"/>
                                  </a:solidFill>
                                  <a:latin typeface="Cambria Math" panose="02040503050406030204" pitchFamily="18" charset="0"/>
                                  <a:cs typeface="Times New Roman" panose="02020603050405020304" pitchFamily="18" charset="0"/>
                                </a:rPr>
                                <m:t>𝑖</m:t>
                              </m:r>
                            </m:sub>
                          </m:sSub>
                        </m:e>
                      </m:d>
                      <m:r>
                        <a:rPr lang="en-US" sz="2800" i="1">
                          <a:solidFill>
                            <a:schemeClr val="bg1"/>
                          </a:solidFill>
                          <a:latin typeface="Cambria Math" panose="02040503050406030204" pitchFamily="18" charset="0"/>
                          <a:cs typeface="Times New Roman" panose="02020603050405020304" pitchFamily="18" charset="0"/>
                        </a:rPr>
                        <m:t>=(1−</m:t>
                      </m:r>
                      <m:r>
                        <a:rPr lang="en-US" sz="2800" i="1">
                          <a:solidFill>
                            <a:schemeClr val="bg1"/>
                          </a:solidFill>
                          <a:latin typeface="Cambria Math" panose="02040503050406030204" pitchFamily="18" charset="0"/>
                          <a:cs typeface="Times New Roman" panose="02020603050405020304" pitchFamily="18" charset="0"/>
                        </a:rPr>
                        <m:t>𝑆</m:t>
                      </m:r>
                      <m:r>
                        <a:rPr lang="en-US" sz="2800" i="1">
                          <a:solidFill>
                            <a:schemeClr val="bg1"/>
                          </a:solidFill>
                          <a:latin typeface="Cambria Math" panose="02040503050406030204" pitchFamily="18" charset="0"/>
                          <a:cs typeface="Times New Roman" panose="02020603050405020304" pitchFamily="18" charset="0"/>
                        </a:rPr>
                        <m:t>)</m:t>
                      </m:r>
                      <m:r>
                        <a:rPr lang="en-US"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𝜇</m:t>
                      </m:r>
                      <m:sSub>
                        <m:sSubPr>
                          <m:ctrlPr>
                            <a:rPr lang="en-US" sz="2800" i="1">
                              <a:solidFill>
                                <a:schemeClr val="bg1"/>
                              </a:solidFill>
                              <a:latin typeface="Cambria Math" panose="02040503050406030204" pitchFamily="18" charset="0"/>
                              <a:cs typeface="Times New Roman" panose="02020603050405020304" pitchFamily="18" charset="0"/>
                            </a:rPr>
                          </m:ctrlPr>
                        </m:sSubPr>
                        <m:e>
                          <m:r>
                            <a:rPr lang="en-US" sz="2800" i="1">
                              <a:solidFill>
                                <a:schemeClr val="bg1"/>
                              </a:solidFill>
                              <a:latin typeface="Cambria Math" panose="02040503050406030204" pitchFamily="18" charset="0"/>
                              <a:cs typeface="Times New Roman" panose="02020603050405020304" pitchFamily="18" charset="0"/>
                            </a:rPr>
                            <m:t>𝑥</m:t>
                          </m:r>
                        </m:e>
                        <m:sub>
                          <m:r>
                            <a:rPr lang="en-US" sz="2800" i="1">
                              <a:solidFill>
                                <a:schemeClr val="bg1"/>
                              </a:solidFill>
                              <a:latin typeface="Cambria Math" panose="02040503050406030204" pitchFamily="18" charset="0"/>
                              <a:cs typeface="Times New Roman" panose="02020603050405020304" pitchFamily="18" charset="0"/>
                            </a:rPr>
                            <m:t>𝑖</m:t>
                          </m:r>
                        </m:sub>
                      </m:sSub>
                      <m:r>
                        <a:rPr lang="en-US" sz="2800">
                          <a:solidFill>
                            <a:schemeClr val="bg1"/>
                          </a:solidFill>
                          <a:latin typeface="Cambria Math" panose="02040503050406030204" pitchFamily="18" charset="0"/>
                          <a:cs typeface="Times New Roman" panose="02020603050405020304" pitchFamily="18" charset="0"/>
                        </a:rPr>
                        <m:t>(1−</m:t>
                      </m:r>
                      <m:sSub>
                        <m:sSubPr>
                          <m:ctrlPr>
                            <a:rPr lang="en-US" sz="2800" i="1">
                              <a:solidFill>
                                <a:schemeClr val="bg1"/>
                              </a:solidFill>
                              <a:latin typeface="Cambria Math" panose="02040503050406030204" pitchFamily="18" charset="0"/>
                              <a:cs typeface="Times New Roman" panose="02020603050405020304" pitchFamily="18" charset="0"/>
                            </a:rPr>
                          </m:ctrlPr>
                        </m:sSubPr>
                        <m:e>
                          <m:r>
                            <a:rPr lang="en-US" sz="2800" i="1">
                              <a:solidFill>
                                <a:schemeClr val="bg1"/>
                              </a:solidFill>
                              <a:latin typeface="Cambria Math" panose="02040503050406030204" pitchFamily="18" charset="0"/>
                              <a:cs typeface="Times New Roman" panose="02020603050405020304" pitchFamily="18" charset="0"/>
                            </a:rPr>
                            <m:t>𝑥</m:t>
                          </m:r>
                        </m:e>
                        <m:sub>
                          <m:r>
                            <a:rPr lang="en-US" sz="2800" i="1">
                              <a:solidFill>
                                <a:schemeClr val="bg1"/>
                              </a:solidFill>
                              <a:latin typeface="Cambria Math" panose="02040503050406030204" pitchFamily="18" charset="0"/>
                              <a:cs typeface="Times New Roman" panose="02020603050405020304" pitchFamily="18" charset="0"/>
                            </a:rPr>
                            <m:t>𝑖</m:t>
                          </m:r>
                        </m:sub>
                      </m:sSub>
                      <m:r>
                        <a:rPr lang="en-US" sz="2800" i="1">
                          <a:solidFill>
                            <a:schemeClr val="bg1"/>
                          </a:solidFill>
                          <a:latin typeface="Cambria Math" panose="02040503050406030204" pitchFamily="18" charset="0"/>
                          <a:cs typeface="Times New Roman" panose="02020603050405020304" pitchFamily="18" charset="0"/>
                        </a:rPr>
                        <m:t>)+</m:t>
                      </m:r>
                      <m:f>
                        <m:fPr>
                          <m:ctrlPr>
                            <a:rPr lang="en-US" sz="2800" i="1">
                              <a:solidFill>
                                <a:schemeClr val="bg1"/>
                              </a:solidFill>
                              <a:latin typeface="Cambria Math" panose="02040503050406030204" pitchFamily="18" charset="0"/>
                              <a:cs typeface="Times New Roman" panose="02020603050405020304" pitchFamily="18" charset="0"/>
                            </a:rPr>
                          </m:ctrlPr>
                        </m:fPr>
                        <m:num>
                          <m:r>
                            <a:rPr lang="en-US" sz="2800" i="1">
                              <a:solidFill>
                                <a:schemeClr val="bg1"/>
                              </a:solidFill>
                              <a:latin typeface="Cambria Math" panose="02040503050406030204" pitchFamily="18" charset="0"/>
                              <a:cs typeface="Times New Roman" panose="02020603050405020304" pitchFamily="18" charset="0"/>
                            </a:rPr>
                            <m:t>𝑆</m:t>
                          </m:r>
                        </m:num>
                        <m:den>
                          <m:r>
                            <a:rPr lang="en-US" sz="2800" i="1">
                              <a:solidFill>
                                <a:schemeClr val="bg1"/>
                              </a:solidFill>
                              <a:latin typeface="Cambria Math" panose="02040503050406030204" pitchFamily="18" charset="0"/>
                              <a:cs typeface="Times New Roman" panose="02020603050405020304" pitchFamily="18" charset="0"/>
                            </a:rPr>
                            <m:t>𝑘</m:t>
                          </m:r>
                        </m:den>
                      </m:f>
                      <m:nary>
                        <m:naryPr>
                          <m:chr m:val="∑"/>
                          <m:supHide m:val="on"/>
                          <m:ctrlPr>
                            <a:rPr lang="en-US" sz="2800" i="1">
                              <a:solidFill>
                                <a:schemeClr val="bg1"/>
                              </a:solidFill>
                              <a:latin typeface="Cambria Math" panose="02040503050406030204" pitchFamily="18" charset="0"/>
                              <a:cs typeface="Times New Roman" panose="02020603050405020304" pitchFamily="18" charset="0"/>
                            </a:rPr>
                          </m:ctrlPr>
                        </m:naryPr>
                        <m:sub>
                          <m:r>
                            <m:rPr>
                              <m:brk m:alnAt="7"/>
                            </m:rPr>
                            <a:rPr lang="en-US" sz="2800" i="1">
                              <a:solidFill>
                                <a:schemeClr val="bg1"/>
                              </a:solidFill>
                              <a:latin typeface="Cambria Math" panose="02040503050406030204" pitchFamily="18" charset="0"/>
                              <a:cs typeface="Times New Roman" panose="02020603050405020304" pitchFamily="18" charset="0"/>
                            </a:rPr>
                            <m:t>𝑗</m:t>
                          </m:r>
                        </m:sub>
                        <m:sup/>
                        <m:e>
                          <m:r>
                            <a:rPr lang="en-US"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𝜇</m:t>
                          </m:r>
                        </m:e>
                      </m:nary>
                      <m:sSub>
                        <m:sSubPr>
                          <m:ctrlPr>
                            <a:rPr lang="el-GR"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𝑥</m:t>
                          </m:r>
                        </m:e>
                        <m:sub>
                          <m:r>
                            <a:rPr lang="en-US"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𝑗</m:t>
                          </m:r>
                        </m:sub>
                      </m:sSub>
                      <m:r>
                        <a:rPr lang="en-US"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(1−</m:t>
                      </m:r>
                      <m:sSub>
                        <m:sSubPr>
                          <m:ctrlPr>
                            <a:rPr lang="el-GR"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𝑥</m:t>
                          </m:r>
                        </m:e>
                        <m:sub>
                          <m:r>
                            <a:rPr lang="en-US"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𝑗</m:t>
                          </m:r>
                        </m:sub>
                      </m:sSub>
                      <m:r>
                        <a:rPr lang="en-US" sz="2800" b="0" i="1" smtClean="0">
                          <a:solidFill>
                            <a:schemeClr val="bg1"/>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sz="2800" dirty="0">
                  <a:solidFill>
                    <a:schemeClr val="bg1"/>
                  </a:solidFill>
                  <a:latin typeface="Times New Roman" panose="02020603050405020304" pitchFamily="18" charset="0"/>
                  <a:cs typeface="Times New Roman" panose="02020603050405020304" pitchFamily="18" charset="0"/>
                </a:endParaRPr>
              </a:p>
              <a:p>
                <a:pPr indent="-228600" defTabSz="914400">
                  <a:lnSpc>
                    <a:spcPct val="90000"/>
                  </a:lnSpc>
                  <a:spcAft>
                    <a:spcPts val="600"/>
                  </a:spcAft>
                  <a:buFont typeface="Arial" panose="020B0604020202020204" pitchFamily="34" charset="0"/>
                  <a:buChar char="•"/>
                </a:pPr>
                <a:r>
                  <a:rPr lang="en-US" sz="2900" dirty="0">
                    <a:solidFill>
                      <a:schemeClr val="bg1"/>
                    </a:solidFill>
                    <a:latin typeface="Times New Roman" panose="02020603050405020304" pitchFamily="18" charset="0"/>
                    <a:cs typeface="Times New Roman" panose="02020603050405020304" pitchFamily="18" charset="0"/>
                  </a:rPr>
                  <a:t>100 networks</a:t>
                </a:r>
              </a:p>
              <a:p>
                <a:pPr indent="-228600" defTabSz="914400">
                  <a:lnSpc>
                    <a:spcPct val="90000"/>
                  </a:lnSpc>
                  <a:spcAft>
                    <a:spcPts val="600"/>
                  </a:spcAft>
                  <a:buFont typeface="Arial" panose="020B0604020202020204" pitchFamily="34" charset="0"/>
                  <a:buChar char="•"/>
                </a:pPr>
                <a:endParaRPr lang="en-US" sz="2700" dirty="0">
                  <a:solidFill>
                    <a:schemeClr val="bg1"/>
                  </a:solidFill>
                  <a:latin typeface="Times New Roman" panose="02020603050405020304" pitchFamily="18" charset="0"/>
                  <a:cs typeface="Times New Roman" panose="02020603050405020304" pitchFamily="18" charset="0"/>
                </a:endParaRPr>
              </a:p>
            </p:txBody>
          </p:sp>
        </mc:Choice>
        <mc:Fallback>
          <p:sp>
            <p:nvSpPr>
              <p:cNvPr id="4" name="TextBox 3">
                <a:extLst>
                  <a:ext uri="{FF2B5EF4-FFF2-40B4-BE49-F238E27FC236}">
                    <a16:creationId xmlns:a16="http://schemas.microsoft.com/office/drawing/2014/main" id="{754772CD-AE06-2340-965D-EB090F7B53D7}"/>
                  </a:ext>
                </a:extLst>
              </p:cNvPr>
              <p:cNvSpPr txBox="1">
                <a:spLocks noRot="1" noChangeAspect="1" noMove="1" noResize="1" noEditPoints="1" noAdjustHandles="1" noChangeArrowheads="1" noChangeShapeType="1" noTextEdit="1"/>
              </p:cNvSpPr>
              <p:nvPr/>
            </p:nvSpPr>
            <p:spPr>
              <a:xfrm>
                <a:off x="370668" y="2145823"/>
                <a:ext cx="6676579" cy="4752004"/>
              </a:xfrm>
              <a:prstGeom prst="rect">
                <a:avLst/>
              </a:prstGeom>
              <a:blipFill>
                <a:blip r:embed="rId3"/>
                <a:stretch>
                  <a:fillRect l="-951" t="-2128" b="-19681"/>
                </a:stretch>
              </a:blipFill>
            </p:spPr>
            <p:txBody>
              <a:bodyPr/>
              <a:lstStyle/>
              <a:p>
                <a:r>
                  <a:rPr lang="en-US">
                    <a:noFill/>
                  </a:rPr>
                  <a:t> </a:t>
                </a:r>
              </a:p>
            </p:txBody>
          </p:sp>
        </mc:Fallback>
      </mc:AlternateContent>
      <p:pic>
        <p:nvPicPr>
          <p:cNvPr id="11" name="Picture 10">
            <a:extLst>
              <a:ext uri="{FF2B5EF4-FFF2-40B4-BE49-F238E27FC236}">
                <a16:creationId xmlns:a16="http://schemas.microsoft.com/office/drawing/2014/main" id="{3D2FAD3A-F787-9B4C-9399-EF1085290549}"/>
              </a:ext>
            </a:extLst>
          </p:cNvPr>
          <p:cNvPicPr>
            <a:picLocks noChangeAspect="1"/>
          </p:cNvPicPr>
          <p:nvPr/>
        </p:nvPicPr>
        <p:blipFill>
          <a:blip r:embed="rId4"/>
          <a:stretch>
            <a:fillRect/>
          </a:stretch>
        </p:blipFill>
        <p:spPr>
          <a:xfrm>
            <a:off x="7047247" y="369913"/>
            <a:ext cx="2784532" cy="2784532"/>
          </a:xfrm>
          <a:prstGeom prst="rect">
            <a:avLst/>
          </a:prstGeom>
        </p:spPr>
      </p:pic>
      <p:sp>
        <p:nvSpPr>
          <p:cNvPr id="33" name="Rectangle 32">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Content Placeholder 4">
            <a:extLst>
              <a:ext uri="{FF2B5EF4-FFF2-40B4-BE49-F238E27FC236}">
                <a16:creationId xmlns:a16="http://schemas.microsoft.com/office/drawing/2014/main" id="{57C5E83A-1827-0343-B0C7-56A6E9807A4C}"/>
              </a:ext>
            </a:extLst>
          </p:cNvPr>
          <p:cNvPicPr>
            <a:picLocks noChangeAspect="1"/>
          </p:cNvPicPr>
          <p:nvPr/>
        </p:nvPicPr>
        <p:blipFill>
          <a:blip r:embed="rId5"/>
          <a:stretch>
            <a:fillRect/>
          </a:stretch>
        </p:blipFill>
        <p:spPr>
          <a:xfrm>
            <a:off x="8440715" y="3730267"/>
            <a:ext cx="2784532" cy="2784532"/>
          </a:xfrm>
          <a:prstGeom prst="rect">
            <a:avLst/>
          </a:prstGeom>
        </p:spPr>
      </p:pic>
      <p:sp>
        <p:nvSpPr>
          <p:cNvPr id="35" name="Rectangle 34">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52830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FBD62-2EB5-A641-A70E-FDB37D32746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Big Questions</a:t>
            </a:r>
          </a:p>
        </p:txBody>
      </p:sp>
      <p:sp>
        <p:nvSpPr>
          <p:cNvPr id="3" name="Content Placeholder 2">
            <a:extLst>
              <a:ext uri="{FF2B5EF4-FFF2-40B4-BE49-F238E27FC236}">
                <a16:creationId xmlns:a16="http://schemas.microsoft.com/office/drawing/2014/main" id="{B595B52C-1F2B-B847-B06F-B8298600A60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Is a network of chaotic nodes always unstable?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How is stability affected by modularity?</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When do instabilities affect few nodes and when do they affect many nodes?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94620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2530B-B3AA-004C-B790-4D1353B5EFC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Our Methods</a:t>
            </a:r>
          </a:p>
        </p:txBody>
      </p:sp>
      <p:sp>
        <p:nvSpPr>
          <p:cNvPr id="3" name="Content Placeholder 2">
            <a:extLst>
              <a:ext uri="{FF2B5EF4-FFF2-40B4-BE49-F238E27FC236}">
                <a16:creationId xmlns:a16="http://schemas.microsoft.com/office/drawing/2014/main" id="{BDC2A77E-D9C5-0248-BE9A-E3BF07A45B11}"/>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Nonlinear dynamical tools</a:t>
            </a:r>
          </a:p>
          <a:p>
            <a:pPr lvl="1"/>
            <a:r>
              <a:rPr lang="en-US" dirty="0">
                <a:latin typeface="Times New Roman" panose="02020603050405020304" pitchFamily="18" charset="0"/>
                <a:cs typeface="Times New Roman" panose="02020603050405020304" pitchFamily="18" charset="0"/>
              </a:rPr>
              <a:t>Lyapunov exponents</a:t>
            </a:r>
          </a:p>
          <a:p>
            <a:pPr lvl="1"/>
            <a:r>
              <a:rPr lang="en-US" dirty="0">
                <a:latin typeface="Times New Roman" panose="02020603050405020304" pitchFamily="18" charset="0"/>
                <a:cs typeface="Times New Roman" panose="02020603050405020304" pitchFamily="18" charset="0"/>
              </a:rPr>
              <a:t>Lyapunov vectors</a:t>
            </a:r>
          </a:p>
        </p:txBody>
      </p:sp>
    </p:spTree>
    <p:extLst>
      <p:ext uri="{BB962C8B-B14F-4D97-AF65-F5344CB8AC3E}">
        <p14:creationId xmlns:p14="http://schemas.microsoft.com/office/powerpoint/2010/main" val="1888309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55F2D6-C349-0E4E-BA9C-74A8EDCEB8EC}"/>
              </a:ext>
            </a:extLst>
          </p:cNvPr>
          <p:cNvSpPr>
            <a:spLocks noGrp="1"/>
          </p:cNvSpPr>
          <p:nvPr>
            <p:ph type="title"/>
          </p:nvPr>
        </p:nvSpPr>
        <p:spPr>
          <a:xfrm>
            <a:off x="1198181" y="171256"/>
            <a:ext cx="9795638" cy="1114380"/>
          </a:xfrm>
        </p:spPr>
        <p:txBody>
          <a:bodyPr vert="horz" lIns="91440" tIns="45720" rIns="91440" bIns="45720" rtlCol="0" anchor="b">
            <a:normAutofit/>
          </a:bodyPr>
          <a:lstStyle/>
          <a:p>
            <a:pPr algn="ctr"/>
            <a:r>
              <a:rPr lang="en-US" sz="5200" dirty="0">
                <a:latin typeface="Times New Roman" panose="02020603050405020304" pitchFamily="18" charset="0"/>
                <a:cs typeface="Times New Roman" panose="02020603050405020304" pitchFamily="18" charset="0"/>
              </a:rPr>
              <a:t>Lyapunov Exponents</a:t>
            </a:r>
          </a:p>
        </p:txBody>
      </p:sp>
      <mc:AlternateContent xmlns:mc="http://schemas.openxmlformats.org/markup-compatibility/2006">
        <mc:Choice xmlns:a14="http://schemas.microsoft.com/office/drawing/2010/main" Requires="a14">
          <p:sp>
            <p:nvSpPr>
              <p:cNvPr id="9" name="Content Placeholder 8">
                <a:extLst>
                  <a:ext uri="{FF2B5EF4-FFF2-40B4-BE49-F238E27FC236}">
                    <a16:creationId xmlns:a16="http://schemas.microsoft.com/office/drawing/2014/main" id="{B9F159DC-E05E-C446-BB2E-6F0BC947B6FF}"/>
                  </a:ext>
                </a:extLst>
              </p:cNvPr>
              <p:cNvSpPr>
                <a:spLocks noGrp="1"/>
              </p:cNvSpPr>
              <p:nvPr>
                <p:ph idx="1"/>
              </p:nvPr>
            </p:nvSpPr>
            <p:spPr>
              <a:xfrm>
                <a:off x="1198181" y="1438826"/>
                <a:ext cx="9795638" cy="1990174"/>
              </a:xfrm>
            </p:spPr>
            <p:txBody>
              <a:bodyPr vert="horz" lIns="91440" tIns="45720" rIns="91440" bIns="45720" rtlCol="0">
                <a:normAutofit/>
              </a:bodyPr>
              <a:lstStyle/>
              <a:p>
                <a:pPr marL="0" indent="0" algn="ctr">
                  <a:buNone/>
                </a:pPr>
                <a:r>
                  <a:rPr lang="en-US" sz="2400" dirty="0">
                    <a:latin typeface="Times New Roman" panose="02020603050405020304" pitchFamily="18" charset="0"/>
                    <a:cs typeface="Times New Roman" panose="02020603050405020304" pitchFamily="18" charset="0"/>
                  </a:rPr>
                  <a:t>Is the system stable?</a:t>
                </a:r>
              </a:p>
              <a:p>
                <a:pPr marL="0" indent="0" algn="ctr">
                  <a:buNone/>
                </a:pPr>
                <a:endParaRPr lang="en-US" sz="2400" dirty="0">
                  <a:latin typeface="Times New Roman" panose="02020603050405020304" pitchFamily="18" charset="0"/>
                  <a:cs typeface="Times New Roman" panose="02020603050405020304" pitchFamily="18" charset="0"/>
                </a:endParaRPr>
              </a:p>
              <a:p>
                <a:pPr marL="0" indent="0" algn="ctr">
                  <a:buNone/>
                </a:pPr>
                <a14:m>
                  <m:oMathPara xmlns:m="http://schemas.openxmlformats.org/officeDocument/2006/math">
                    <m:oMathParaPr>
                      <m:jc m:val="centerGroup"/>
                    </m:oMathParaPr>
                    <m:oMath xmlns:m="http://schemas.openxmlformats.org/officeDocument/2006/math">
                      <m:d>
                        <m:dPr>
                          <m:begChr m:val="‖"/>
                          <m:endChr m:val="‖"/>
                          <m:ctrlPr>
                            <a:rPr lang="en-US" sz="240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𝑣</m:t>
                          </m:r>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𝑡</m:t>
                          </m:r>
                          <m:r>
                            <a:rPr lang="en-US" sz="2400" b="0" i="1" smtClean="0">
                              <a:latin typeface="Cambria Math" panose="02040503050406030204" pitchFamily="18" charset="0"/>
                              <a:cs typeface="Times New Roman" panose="02020603050405020304" pitchFamily="18" charset="0"/>
                            </a:rPr>
                            <m:t>)</m:t>
                          </m:r>
                        </m:e>
                      </m:d>
                      <m:r>
                        <a:rPr lang="en-US" sz="2400" b="0" i="1" smtClean="0">
                          <a:latin typeface="Cambria Math" panose="02040503050406030204" pitchFamily="18" charset="0"/>
                          <a:cs typeface="Times New Roman" panose="02020603050405020304" pitchFamily="18" charset="0"/>
                        </a:rPr>
                        <m:t>=</m:t>
                      </m:r>
                      <m:d>
                        <m:dPr>
                          <m:begChr m:val="‖"/>
                          <m:endChr m:val="‖"/>
                          <m:ctrlPr>
                            <a:rPr lang="en-US" sz="2400" i="1">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𝑣</m:t>
                          </m:r>
                          <m:r>
                            <a:rPr lang="en-US" sz="2400" i="1">
                              <a:latin typeface="Cambria Math" panose="02040503050406030204" pitchFamily="18" charset="0"/>
                              <a:cs typeface="Times New Roman" panose="02020603050405020304" pitchFamily="18" charset="0"/>
                            </a:rPr>
                            <m:t>(0)</m:t>
                          </m:r>
                        </m:e>
                      </m:d>
                      <m:sSup>
                        <m:sSupPr>
                          <m:ctrlPr>
                            <a:rPr lang="en-US" sz="2400" i="1">
                              <a:latin typeface="Cambria Math" panose="02040503050406030204" pitchFamily="18" charset="0"/>
                              <a:cs typeface="Times New Roman" panose="02020603050405020304" pitchFamily="18" charset="0"/>
                            </a:rPr>
                          </m:ctrlPr>
                        </m:sSupPr>
                        <m:e>
                          <m:r>
                            <a:rPr lang="en-US" sz="2400" i="1" smtClean="0">
                              <a:latin typeface="Cambria Math" panose="02040503050406030204" pitchFamily="18" charset="0"/>
                              <a:ea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𝑒</m:t>
                          </m:r>
                        </m:e>
                        <m:sup>
                          <m:r>
                            <a:rPr lang="en-US" sz="2400" i="1">
                              <a:latin typeface="Cambria Math" panose="02040503050406030204" pitchFamily="18" charset="0"/>
                              <a:ea typeface="Cambria Math" panose="02040503050406030204" pitchFamily="18" charset="0"/>
                              <a:cs typeface="Times New Roman" panose="02020603050405020304" pitchFamily="18" charset="0"/>
                            </a:rPr>
                            <m:t>𝜆</m:t>
                          </m:r>
                          <m:r>
                            <a:rPr lang="en-US" sz="2400" i="1">
                              <a:latin typeface="Cambria Math" panose="02040503050406030204" pitchFamily="18" charset="0"/>
                              <a:ea typeface="Cambria Math" panose="02040503050406030204" pitchFamily="18" charset="0"/>
                              <a:cs typeface="Times New Roman" panose="02020603050405020304" pitchFamily="18" charset="0"/>
                            </a:rPr>
                            <m:t>𝑡</m:t>
                          </m:r>
                        </m:sup>
                      </m:sSup>
                    </m:oMath>
                  </m:oMathPara>
                </a14:m>
                <a:endParaRPr lang="en-US" sz="2400" dirty="0">
                  <a:latin typeface="Times New Roman" panose="02020603050405020304" pitchFamily="18" charset="0"/>
                  <a:cs typeface="Times New Roman" panose="02020603050405020304" pitchFamily="18" charset="0"/>
                </a:endParaRPr>
              </a:p>
            </p:txBody>
          </p:sp>
        </mc:Choice>
        <mc:Fallback>
          <p:sp>
            <p:nvSpPr>
              <p:cNvPr id="9" name="Content Placeholder 8">
                <a:extLst>
                  <a:ext uri="{FF2B5EF4-FFF2-40B4-BE49-F238E27FC236}">
                    <a16:creationId xmlns:a16="http://schemas.microsoft.com/office/drawing/2014/main" id="{B9F159DC-E05E-C446-BB2E-6F0BC947B6FF}"/>
                  </a:ext>
                </a:extLst>
              </p:cNvPr>
              <p:cNvSpPr>
                <a:spLocks noGrp="1" noRot="1" noChangeAspect="1" noMove="1" noResize="1" noEditPoints="1" noAdjustHandles="1" noChangeArrowheads="1" noChangeShapeType="1" noTextEdit="1"/>
              </p:cNvSpPr>
              <p:nvPr>
                <p:ph idx="1"/>
              </p:nvPr>
            </p:nvSpPr>
            <p:spPr>
              <a:xfrm>
                <a:off x="1198181" y="1438826"/>
                <a:ext cx="9795638" cy="1990174"/>
              </a:xfrm>
              <a:blipFill>
                <a:blip r:embed="rId3"/>
                <a:stretch>
                  <a:fillRect t="-4430"/>
                </a:stretch>
              </a:blipFill>
            </p:spPr>
            <p:txBody>
              <a:bodyPr/>
              <a:lstStyle/>
              <a:p>
                <a:r>
                  <a:rPr lang="en-US">
                    <a:noFill/>
                  </a:rPr>
                  <a:t> </a:t>
                </a:r>
              </a:p>
            </p:txBody>
          </p:sp>
        </mc:Fallback>
      </mc:AlternateContent>
      <p:pic>
        <p:nvPicPr>
          <p:cNvPr id="5" name="Picture 4">
            <a:extLst>
              <a:ext uri="{FF2B5EF4-FFF2-40B4-BE49-F238E27FC236}">
                <a16:creationId xmlns:a16="http://schemas.microsoft.com/office/drawing/2014/main" id="{0D951553-B89C-6948-A6F7-219AAD79760B}"/>
              </a:ext>
            </a:extLst>
          </p:cNvPr>
          <p:cNvPicPr>
            <a:picLocks noChangeAspect="1"/>
          </p:cNvPicPr>
          <p:nvPr/>
        </p:nvPicPr>
        <p:blipFill>
          <a:blip r:embed="rId4"/>
          <a:stretch>
            <a:fillRect/>
          </a:stretch>
        </p:blipFill>
        <p:spPr>
          <a:xfrm>
            <a:off x="6780237" y="2957665"/>
            <a:ext cx="4632796" cy="3346376"/>
          </a:xfrm>
          <a:prstGeom prst="rect">
            <a:avLst/>
          </a:prstGeom>
        </p:spPr>
      </p:pic>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678CEC76-24E1-524B-9C6A-0297DFBC8374}"/>
                  </a:ext>
                </a:extLst>
              </p:cNvPr>
              <p:cNvSpPr txBox="1"/>
              <p:nvPr/>
            </p:nvSpPr>
            <p:spPr>
              <a:xfrm>
                <a:off x="1813560" y="2287681"/>
                <a:ext cx="2316480" cy="461665"/>
              </a:xfrm>
              <a:prstGeom prst="rect">
                <a:avLst/>
              </a:prstGeom>
              <a:noFill/>
            </p:spPr>
            <p:txBody>
              <a:bodyPr wrap="square" rtlCol="0">
                <a:spAutoFit/>
              </a:bodyPr>
              <a:lstStyle/>
              <a:p>
                <a:pPr>
                  <a:spcAft>
                    <a:spcPts val="600"/>
                  </a:spcAft>
                </a:pPr>
                <a14:m>
                  <m:oMath xmlns:m="http://schemas.openxmlformats.org/officeDocument/2006/math">
                    <m:r>
                      <a:rPr lang="en-US" sz="2400" i="1" smtClean="0">
                        <a:latin typeface="Cambria Math" panose="02040503050406030204" pitchFamily="18" charset="0"/>
                        <a:ea typeface="Cambria Math" panose="02040503050406030204" pitchFamily="18" charset="0"/>
                      </a:rPr>
                      <m:t>𝜆</m:t>
                    </m:r>
                    <m:r>
                      <a:rPr lang="en-US" sz="2400" b="0" i="1" smtClean="0">
                        <a:latin typeface="Cambria Math" panose="02040503050406030204" pitchFamily="18" charset="0"/>
                        <a:ea typeface="Cambria Math" panose="02040503050406030204" pitchFamily="18" charset="0"/>
                      </a:rPr>
                      <m:t>&lt;0</m:t>
                    </m:r>
                  </m:oMath>
                </a14:m>
                <a:r>
                  <a:rPr lang="en-US" sz="2400" dirty="0"/>
                  <a:t>, </a:t>
                </a:r>
                <a:r>
                  <a:rPr lang="en-US" sz="2400" dirty="0">
                    <a:latin typeface="Times New Roman" panose="02020603050405020304" pitchFamily="18" charset="0"/>
                    <a:cs typeface="Times New Roman" panose="02020603050405020304" pitchFamily="18" charset="0"/>
                  </a:rPr>
                  <a:t>stable.</a:t>
                </a:r>
                <a:endParaRPr lang="en-US" sz="2400">
                  <a:latin typeface="Times New Roman" panose="02020603050405020304" pitchFamily="18" charset="0"/>
                  <a:cs typeface="Times New Roman" panose="02020603050405020304" pitchFamily="18" charset="0"/>
                </a:endParaRPr>
              </a:p>
            </p:txBody>
          </p:sp>
        </mc:Choice>
        <mc:Fallback>
          <p:sp>
            <p:nvSpPr>
              <p:cNvPr id="6" name="TextBox 5">
                <a:extLst>
                  <a:ext uri="{FF2B5EF4-FFF2-40B4-BE49-F238E27FC236}">
                    <a16:creationId xmlns:a16="http://schemas.microsoft.com/office/drawing/2014/main" id="{678CEC76-24E1-524B-9C6A-0297DFBC8374}"/>
                  </a:ext>
                </a:extLst>
              </p:cNvPr>
              <p:cNvSpPr txBox="1">
                <a:spLocks noRot="1" noChangeAspect="1" noMove="1" noResize="1" noEditPoints="1" noAdjustHandles="1" noChangeArrowheads="1" noChangeShapeType="1" noTextEdit="1"/>
              </p:cNvSpPr>
              <p:nvPr/>
            </p:nvSpPr>
            <p:spPr>
              <a:xfrm>
                <a:off x="1813560" y="2287681"/>
                <a:ext cx="2316480" cy="461665"/>
              </a:xfrm>
              <a:prstGeom prst="rect">
                <a:avLst/>
              </a:prstGeom>
              <a:blipFill>
                <a:blip r:embed="rId5"/>
                <a:stretch>
                  <a:fillRect l="-1093" t="-10811" b="-29730"/>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1E58229C-0232-0744-B73C-B77E7EC0AB41}"/>
                  </a:ext>
                </a:extLst>
              </p:cNvPr>
              <p:cNvSpPr txBox="1"/>
              <p:nvPr/>
            </p:nvSpPr>
            <p:spPr>
              <a:xfrm>
                <a:off x="8351281" y="2287680"/>
                <a:ext cx="2642538" cy="461665"/>
              </a:xfrm>
              <a:prstGeom prst="rect">
                <a:avLst/>
              </a:prstGeom>
              <a:noFill/>
            </p:spPr>
            <p:txBody>
              <a:bodyPr wrap="square" rtlCol="0">
                <a:spAutoFit/>
              </a:bodyPr>
              <a:lstStyle/>
              <a:p>
                <a:pPr>
                  <a:spcAft>
                    <a:spcPts val="600"/>
                  </a:spcAft>
                </a:pPr>
                <a14:m>
                  <m:oMath xmlns:m="http://schemas.openxmlformats.org/officeDocument/2006/math">
                    <m:r>
                      <a:rPr lang="en-US" sz="2400" i="1" smtClean="0">
                        <a:latin typeface="Cambria Math" panose="02040503050406030204" pitchFamily="18" charset="0"/>
                        <a:ea typeface="Cambria Math" panose="02040503050406030204" pitchFamily="18" charset="0"/>
                      </a:rPr>
                      <m:t>𝜆</m:t>
                    </m:r>
                    <m:r>
                      <a:rPr lang="en-US" sz="2400" b="0" i="1" smtClean="0">
                        <a:latin typeface="Cambria Math" panose="02040503050406030204" pitchFamily="18" charset="0"/>
                        <a:ea typeface="Cambria Math" panose="02040503050406030204" pitchFamily="18" charset="0"/>
                      </a:rPr>
                      <m:t>&gt;0</m:t>
                    </m:r>
                  </m:oMath>
                </a14:m>
                <a:r>
                  <a:rPr lang="en-US" sz="2400" dirty="0"/>
                  <a:t>, </a:t>
                </a:r>
                <a:r>
                  <a:rPr lang="en-US" sz="2400" dirty="0">
                    <a:latin typeface="Times New Roman" panose="02020603050405020304" pitchFamily="18" charset="0"/>
                    <a:cs typeface="Times New Roman" panose="02020603050405020304" pitchFamily="18" charset="0"/>
                  </a:rPr>
                  <a:t>unstable.</a:t>
                </a:r>
              </a:p>
            </p:txBody>
          </p:sp>
        </mc:Choice>
        <mc:Fallback>
          <p:sp>
            <p:nvSpPr>
              <p:cNvPr id="7" name="TextBox 6">
                <a:extLst>
                  <a:ext uri="{FF2B5EF4-FFF2-40B4-BE49-F238E27FC236}">
                    <a16:creationId xmlns:a16="http://schemas.microsoft.com/office/drawing/2014/main" id="{1E58229C-0232-0744-B73C-B77E7EC0AB41}"/>
                  </a:ext>
                </a:extLst>
              </p:cNvPr>
              <p:cNvSpPr txBox="1">
                <a:spLocks noRot="1" noChangeAspect="1" noMove="1" noResize="1" noEditPoints="1" noAdjustHandles="1" noChangeArrowheads="1" noChangeShapeType="1" noTextEdit="1"/>
              </p:cNvSpPr>
              <p:nvPr/>
            </p:nvSpPr>
            <p:spPr>
              <a:xfrm>
                <a:off x="8351281" y="2287680"/>
                <a:ext cx="2642538" cy="461665"/>
              </a:xfrm>
              <a:prstGeom prst="rect">
                <a:avLst/>
              </a:prstGeom>
              <a:blipFill>
                <a:blip r:embed="rId6"/>
                <a:stretch>
                  <a:fillRect l="-478" t="-10811" b="-29730"/>
                </a:stretch>
              </a:blipFill>
            </p:spPr>
            <p:txBody>
              <a:bodyPr/>
              <a:lstStyle/>
              <a:p>
                <a:r>
                  <a:rPr lang="en-US">
                    <a:noFill/>
                  </a:rPr>
                  <a:t> </a:t>
                </a:r>
              </a:p>
            </p:txBody>
          </p:sp>
        </mc:Fallback>
      </mc:AlternateContent>
      <p:pic>
        <p:nvPicPr>
          <p:cNvPr id="11" name="Picture 10">
            <a:extLst>
              <a:ext uri="{FF2B5EF4-FFF2-40B4-BE49-F238E27FC236}">
                <a16:creationId xmlns:a16="http://schemas.microsoft.com/office/drawing/2014/main" id="{71CF3095-4886-E043-95B9-945E140CEFDB}"/>
              </a:ext>
            </a:extLst>
          </p:cNvPr>
          <p:cNvPicPr>
            <a:picLocks noChangeAspect="1"/>
          </p:cNvPicPr>
          <p:nvPr/>
        </p:nvPicPr>
        <p:blipFill>
          <a:blip r:embed="rId7"/>
          <a:stretch>
            <a:fillRect/>
          </a:stretch>
        </p:blipFill>
        <p:spPr>
          <a:xfrm>
            <a:off x="778967" y="2957665"/>
            <a:ext cx="4722237" cy="3346376"/>
          </a:xfrm>
          <a:prstGeom prst="rect">
            <a:avLst/>
          </a:prstGeom>
        </p:spPr>
      </p:pic>
    </p:spTree>
    <p:extLst>
      <p:ext uri="{BB962C8B-B14F-4D97-AF65-F5344CB8AC3E}">
        <p14:creationId xmlns:p14="http://schemas.microsoft.com/office/powerpoint/2010/main" val="2560992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2231BB-BB10-9246-A6C5-615DE6C3885A}"/>
              </a:ext>
            </a:extLst>
          </p:cNvPr>
          <p:cNvSpPr>
            <a:spLocks noGrp="1"/>
          </p:cNvSpPr>
          <p:nvPr>
            <p:ph type="title"/>
          </p:nvPr>
        </p:nvSpPr>
        <p:spPr>
          <a:xfrm>
            <a:off x="2499363" y="14748"/>
            <a:ext cx="7183726" cy="1674904"/>
          </a:xfrm>
        </p:spPr>
        <p:txBody>
          <a:bodyPr anchor="ctr">
            <a:normAutofit fontScale="90000"/>
          </a:bodyPr>
          <a:lstStyle/>
          <a:p>
            <a:r>
              <a:rPr lang="en-US" sz="4000" dirty="0">
                <a:latin typeface="Times New Roman" panose="02020603050405020304" pitchFamily="18" charset="0"/>
                <a:cs typeface="Times New Roman" panose="02020603050405020304" pitchFamily="18" charset="0"/>
              </a:rPr>
              <a:t>When are networks stable/unstable for chaotic nodal dynamics?</a:t>
            </a:r>
          </a:p>
        </p:txBody>
      </p:sp>
      <p:sp>
        <p:nvSpPr>
          <p:cNvPr id="3" name="Content Placeholder 2">
            <a:extLst>
              <a:ext uri="{FF2B5EF4-FFF2-40B4-BE49-F238E27FC236}">
                <a16:creationId xmlns:a16="http://schemas.microsoft.com/office/drawing/2014/main" id="{F69DD84D-B49C-9348-B8C4-F0AD9E56D37B}"/>
              </a:ext>
            </a:extLst>
          </p:cNvPr>
          <p:cNvSpPr>
            <a:spLocks noGrp="1"/>
          </p:cNvSpPr>
          <p:nvPr>
            <p:ph idx="1"/>
          </p:nvPr>
        </p:nvSpPr>
        <p:spPr>
          <a:xfrm>
            <a:off x="3511314" y="5168347"/>
            <a:ext cx="5159825" cy="1674905"/>
          </a:xfrm>
        </p:spPr>
        <p:txBody>
          <a:bodyPr anchor="ctr">
            <a:normAutofit/>
          </a:bodyPr>
          <a:lstStyle/>
          <a:p>
            <a:r>
              <a:rPr lang="en-US" sz="2000" dirty="0">
                <a:latin typeface="Times New Roman" panose="02020603050405020304" pitchFamily="18" charset="0"/>
                <a:cs typeface="Times New Roman" panose="02020603050405020304" pitchFamily="18" charset="0"/>
              </a:rPr>
              <a:t>Sometimes the nodes are stable.</a:t>
            </a:r>
          </a:p>
        </p:txBody>
      </p:sp>
      <p:pic>
        <p:nvPicPr>
          <p:cNvPr id="7" name="Picture 6">
            <a:extLst>
              <a:ext uri="{FF2B5EF4-FFF2-40B4-BE49-F238E27FC236}">
                <a16:creationId xmlns:a16="http://schemas.microsoft.com/office/drawing/2014/main" id="{4CD42C46-CF13-0340-B227-15309E6C2337}"/>
              </a:ext>
            </a:extLst>
          </p:cNvPr>
          <p:cNvPicPr>
            <a:picLocks noChangeAspect="1"/>
          </p:cNvPicPr>
          <p:nvPr/>
        </p:nvPicPr>
        <p:blipFill>
          <a:blip r:embed="rId3"/>
          <a:stretch>
            <a:fillRect/>
          </a:stretch>
        </p:blipFill>
        <p:spPr>
          <a:xfrm>
            <a:off x="2781300" y="1606550"/>
            <a:ext cx="6629400" cy="3644900"/>
          </a:xfrm>
          <a:prstGeom prst="rect">
            <a:avLst/>
          </a:prstGeom>
        </p:spPr>
      </p:pic>
    </p:spTree>
    <p:extLst>
      <p:ext uri="{BB962C8B-B14F-4D97-AF65-F5344CB8AC3E}">
        <p14:creationId xmlns:p14="http://schemas.microsoft.com/office/powerpoint/2010/main" val="18300454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2231BB-BB10-9246-A6C5-615DE6C3885A}"/>
              </a:ext>
            </a:extLst>
          </p:cNvPr>
          <p:cNvSpPr>
            <a:spLocks noGrp="1"/>
          </p:cNvSpPr>
          <p:nvPr>
            <p:ph type="title"/>
          </p:nvPr>
        </p:nvSpPr>
        <p:spPr>
          <a:xfrm>
            <a:off x="2499363" y="14748"/>
            <a:ext cx="7183726" cy="1674904"/>
          </a:xfrm>
        </p:spPr>
        <p:txBody>
          <a:bodyPr anchor="ctr">
            <a:normAutofit fontScale="90000"/>
          </a:bodyPr>
          <a:lstStyle/>
          <a:p>
            <a:r>
              <a:rPr lang="en-US" sz="4000" dirty="0">
                <a:latin typeface="Times New Roman" panose="02020603050405020304" pitchFamily="18" charset="0"/>
                <a:cs typeface="Times New Roman" panose="02020603050405020304" pitchFamily="18" charset="0"/>
              </a:rPr>
              <a:t>When are networks stable/unstable for chaotic nodal dynamics?</a:t>
            </a:r>
          </a:p>
        </p:txBody>
      </p:sp>
      <p:sp>
        <p:nvSpPr>
          <p:cNvPr id="3" name="Content Placeholder 2">
            <a:extLst>
              <a:ext uri="{FF2B5EF4-FFF2-40B4-BE49-F238E27FC236}">
                <a16:creationId xmlns:a16="http://schemas.microsoft.com/office/drawing/2014/main" id="{F69DD84D-B49C-9348-B8C4-F0AD9E56D37B}"/>
              </a:ext>
            </a:extLst>
          </p:cNvPr>
          <p:cNvSpPr>
            <a:spLocks noGrp="1"/>
          </p:cNvSpPr>
          <p:nvPr>
            <p:ph idx="1"/>
          </p:nvPr>
        </p:nvSpPr>
        <p:spPr>
          <a:xfrm>
            <a:off x="3511314" y="5168347"/>
            <a:ext cx="5159825" cy="1674905"/>
          </a:xfrm>
        </p:spPr>
        <p:txBody>
          <a:bodyPr anchor="ctr">
            <a:normAutofit/>
          </a:bodyPr>
          <a:lstStyle/>
          <a:p>
            <a:r>
              <a:rPr lang="en-US" sz="2000" dirty="0">
                <a:latin typeface="Times New Roman" panose="02020603050405020304" pitchFamily="18" charset="0"/>
                <a:cs typeface="Times New Roman" panose="02020603050405020304" pitchFamily="18" charset="0"/>
              </a:rPr>
              <a:t>We will analyze three regions of the graph</a:t>
            </a:r>
          </a:p>
        </p:txBody>
      </p:sp>
      <p:pic>
        <p:nvPicPr>
          <p:cNvPr id="7" name="Picture 6">
            <a:extLst>
              <a:ext uri="{FF2B5EF4-FFF2-40B4-BE49-F238E27FC236}">
                <a16:creationId xmlns:a16="http://schemas.microsoft.com/office/drawing/2014/main" id="{4CD42C46-CF13-0340-B227-15309E6C2337}"/>
              </a:ext>
            </a:extLst>
          </p:cNvPr>
          <p:cNvPicPr>
            <a:picLocks noChangeAspect="1"/>
          </p:cNvPicPr>
          <p:nvPr/>
        </p:nvPicPr>
        <p:blipFill>
          <a:blip r:embed="rId3"/>
          <a:stretch>
            <a:fillRect/>
          </a:stretch>
        </p:blipFill>
        <p:spPr>
          <a:xfrm>
            <a:off x="2781300" y="1606550"/>
            <a:ext cx="6629400" cy="3644900"/>
          </a:xfrm>
          <a:prstGeom prst="rect">
            <a:avLst/>
          </a:prstGeom>
        </p:spPr>
      </p:pic>
      <p:sp>
        <p:nvSpPr>
          <p:cNvPr id="8" name="Donut 7">
            <a:extLst>
              <a:ext uri="{FF2B5EF4-FFF2-40B4-BE49-F238E27FC236}">
                <a16:creationId xmlns:a16="http://schemas.microsoft.com/office/drawing/2014/main" id="{AE3E2C96-C598-0347-8F62-E73EC09910B3}"/>
              </a:ext>
            </a:extLst>
          </p:cNvPr>
          <p:cNvSpPr/>
          <p:nvPr/>
        </p:nvSpPr>
        <p:spPr>
          <a:xfrm rot="19664206">
            <a:off x="3696296" y="2164209"/>
            <a:ext cx="1265564" cy="2514398"/>
          </a:xfrm>
          <a:prstGeom prst="donut">
            <a:avLst>
              <a:gd name="adj" fmla="val 0"/>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Donut 9">
            <a:extLst>
              <a:ext uri="{FF2B5EF4-FFF2-40B4-BE49-F238E27FC236}">
                <a16:creationId xmlns:a16="http://schemas.microsoft.com/office/drawing/2014/main" id="{D72048F6-3A23-9A4C-B443-4BE1D168BB2A}"/>
              </a:ext>
            </a:extLst>
          </p:cNvPr>
          <p:cNvSpPr/>
          <p:nvPr/>
        </p:nvSpPr>
        <p:spPr>
          <a:xfrm rot="1869710">
            <a:off x="4987458" y="1795838"/>
            <a:ext cx="1171783" cy="2730418"/>
          </a:xfrm>
          <a:prstGeom prst="donut">
            <a:avLst>
              <a:gd name="adj" fmla="val 0"/>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Donut 10">
            <a:extLst>
              <a:ext uri="{FF2B5EF4-FFF2-40B4-BE49-F238E27FC236}">
                <a16:creationId xmlns:a16="http://schemas.microsoft.com/office/drawing/2014/main" id="{26D75CE3-3B04-7847-950B-C0CA23135664}"/>
              </a:ext>
            </a:extLst>
          </p:cNvPr>
          <p:cNvSpPr/>
          <p:nvPr/>
        </p:nvSpPr>
        <p:spPr>
          <a:xfrm rot="5400000">
            <a:off x="6675747" y="1312680"/>
            <a:ext cx="1171783" cy="1817253"/>
          </a:xfrm>
          <a:prstGeom prst="donut">
            <a:avLst>
              <a:gd name="adj" fmla="val 0"/>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40111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C23FDD-C149-3940-B15B-83A1BCA4E86A}"/>
              </a:ext>
            </a:extLst>
          </p:cNvPr>
          <p:cNvSpPr>
            <a:spLocks noGrp="1"/>
          </p:cNvSpPr>
          <p:nvPr>
            <p:ph type="title"/>
          </p:nvPr>
        </p:nvSpPr>
        <p:spPr>
          <a:xfrm>
            <a:off x="650618" y="985292"/>
            <a:ext cx="4766187" cy="1323439"/>
          </a:xfrm>
        </p:spPr>
        <p:txBody>
          <a:bodyPr anchor="t">
            <a:normAutofit/>
          </a:bodyPr>
          <a:lstStyle/>
          <a:p>
            <a:r>
              <a:rPr lang="en-US" sz="4000" dirty="0">
                <a:solidFill>
                  <a:schemeClr val="bg1"/>
                </a:solidFill>
                <a:latin typeface="Times New Roman" panose="02020603050405020304" pitchFamily="18" charset="0"/>
                <a:cs typeface="Times New Roman" panose="02020603050405020304" pitchFamily="18" charset="0"/>
              </a:rPr>
              <a:t>Why stable behavior?</a:t>
            </a:r>
          </a:p>
        </p:txBody>
      </p:sp>
      <mc:AlternateContent xmlns:mc="http://schemas.openxmlformats.org/markup-compatibility/2006">
        <mc:Choice xmlns:a14="http://schemas.microsoft.com/office/drawing/2010/main" Requires="a14">
          <p:sp>
            <p:nvSpPr>
              <p:cNvPr id="9" name="Content Placeholder 8">
                <a:extLst>
                  <a:ext uri="{FF2B5EF4-FFF2-40B4-BE49-F238E27FC236}">
                    <a16:creationId xmlns:a16="http://schemas.microsoft.com/office/drawing/2014/main" id="{A5E1EFCE-79F0-4E6A-8F6A-E8E4164A8ED5}"/>
                  </a:ext>
                </a:extLst>
              </p:cNvPr>
              <p:cNvSpPr>
                <a:spLocks noGrp="1"/>
              </p:cNvSpPr>
              <p:nvPr>
                <p:ph idx="1"/>
              </p:nvPr>
            </p:nvSpPr>
            <p:spPr>
              <a:xfrm>
                <a:off x="163563" y="2308731"/>
                <a:ext cx="5768873" cy="2454300"/>
              </a:xfrm>
            </p:spPr>
            <p:txBody>
              <a:bodyPr>
                <a:normAutofit/>
              </a:bodyPr>
              <a:lstStyle/>
              <a:p>
                <a:pPr marL="0" indent="0">
                  <a:buNone/>
                </a:pPr>
                <a14:m>
                  <m:oMathPara xmlns:m="http://schemas.openxmlformats.org/officeDocument/2006/math">
                    <m:oMathParaPr>
                      <m:jc m:val="centerGroup"/>
                    </m:oMathParaPr>
                    <m:oMath xmlns:m="http://schemas.openxmlformats.org/officeDocument/2006/math">
                      <m:r>
                        <a:rPr lang="en-US" sz="2000" b="0" i="1" smtClean="0">
                          <a:solidFill>
                            <a:schemeClr val="bg1">
                              <a:alpha val="80000"/>
                            </a:schemeClr>
                          </a:solidFill>
                          <a:latin typeface="Cambria Math" panose="02040503050406030204" pitchFamily="18" charset="0"/>
                          <a:cs typeface="Times New Roman" panose="02020603050405020304" pitchFamily="18" charset="0"/>
                        </a:rPr>
                        <m:t>𝑓</m:t>
                      </m:r>
                      <m:d>
                        <m:dPr>
                          <m:ctrlPr>
                            <a:rPr lang="en-US" sz="2000" b="0" i="1">
                              <a:solidFill>
                                <a:schemeClr val="bg1">
                                  <a:alpha val="80000"/>
                                </a:schemeClr>
                              </a:solidFill>
                              <a:latin typeface="Cambria Math" panose="02040503050406030204" pitchFamily="18" charset="0"/>
                              <a:cs typeface="Times New Roman" panose="02020603050405020304" pitchFamily="18" charset="0"/>
                            </a:rPr>
                          </m:ctrlPr>
                        </m:dPr>
                        <m:e>
                          <m:sSub>
                            <m:sSubPr>
                              <m:ctrlPr>
                                <a:rPr lang="en-US" sz="2000" b="0" i="1">
                                  <a:solidFill>
                                    <a:schemeClr val="bg1">
                                      <a:alpha val="80000"/>
                                    </a:schemeClr>
                                  </a:solidFill>
                                  <a:latin typeface="Cambria Math" panose="02040503050406030204" pitchFamily="18" charset="0"/>
                                  <a:cs typeface="Times New Roman" panose="02020603050405020304" pitchFamily="18" charset="0"/>
                                </a:rPr>
                              </m:ctrlPr>
                            </m:sSubPr>
                            <m:e>
                              <m:r>
                                <a:rPr lang="en-US" sz="2000" b="0" i="1">
                                  <a:solidFill>
                                    <a:schemeClr val="bg1">
                                      <a:alpha val="80000"/>
                                    </a:schemeClr>
                                  </a:solidFill>
                                  <a:latin typeface="Cambria Math" panose="02040503050406030204" pitchFamily="18" charset="0"/>
                                  <a:cs typeface="Times New Roman" panose="02020603050405020304" pitchFamily="18" charset="0"/>
                                </a:rPr>
                                <m:t>𝑥</m:t>
                              </m:r>
                            </m:e>
                            <m:sub>
                              <m:r>
                                <a:rPr lang="en-US" sz="2000" b="0" i="1">
                                  <a:solidFill>
                                    <a:schemeClr val="bg1">
                                      <a:alpha val="80000"/>
                                    </a:schemeClr>
                                  </a:solidFill>
                                  <a:latin typeface="Cambria Math" panose="02040503050406030204" pitchFamily="18" charset="0"/>
                                  <a:cs typeface="Times New Roman" panose="02020603050405020304" pitchFamily="18" charset="0"/>
                                </a:rPr>
                                <m:t>𝑖</m:t>
                              </m:r>
                            </m:sub>
                          </m:sSub>
                        </m:e>
                      </m:d>
                      <m:r>
                        <a:rPr lang="en-US" sz="2000" b="0" i="1">
                          <a:solidFill>
                            <a:schemeClr val="bg1">
                              <a:alpha val="80000"/>
                            </a:schemeClr>
                          </a:solidFill>
                          <a:latin typeface="Cambria Math" panose="02040503050406030204" pitchFamily="18" charset="0"/>
                          <a:cs typeface="Times New Roman" panose="02020603050405020304" pitchFamily="18" charset="0"/>
                        </a:rPr>
                        <m:t>=(1−</m:t>
                      </m:r>
                      <m:r>
                        <a:rPr lang="en-US" sz="2000" b="0" i="1">
                          <a:solidFill>
                            <a:schemeClr val="bg1">
                              <a:alpha val="80000"/>
                            </a:schemeClr>
                          </a:solidFill>
                          <a:latin typeface="Cambria Math" panose="02040503050406030204" pitchFamily="18" charset="0"/>
                          <a:cs typeface="Times New Roman" panose="02020603050405020304" pitchFamily="18" charset="0"/>
                        </a:rPr>
                        <m:t>𝑆</m:t>
                      </m:r>
                      <m:r>
                        <a:rPr lang="en-US" sz="2000" b="0" i="1">
                          <a:solidFill>
                            <a:schemeClr val="bg1">
                              <a:alpha val="80000"/>
                            </a:schemeClr>
                          </a:solidFill>
                          <a:latin typeface="Cambria Math" panose="02040503050406030204" pitchFamily="18" charset="0"/>
                          <a:cs typeface="Times New Roman" panose="02020603050405020304" pitchFamily="18" charset="0"/>
                        </a:rPr>
                        <m:t>)</m:t>
                      </m:r>
                      <m:r>
                        <a:rPr lang="en-US" sz="2000" b="0" i="1">
                          <a:solidFill>
                            <a:schemeClr val="bg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𝜇</m:t>
                      </m:r>
                      <m:sSub>
                        <m:sSubPr>
                          <m:ctrlPr>
                            <a:rPr lang="en-US" sz="2000" i="1">
                              <a:solidFill>
                                <a:schemeClr val="bg1">
                                  <a:alpha val="80000"/>
                                </a:schemeClr>
                              </a:solidFill>
                              <a:latin typeface="Cambria Math" panose="02040503050406030204" pitchFamily="18" charset="0"/>
                              <a:cs typeface="Times New Roman" panose="02020603050405020304" pitchFamily="18" charset="0"/>
                            </a:rPr>
                          </m:ctrlPr>
                        </m:sSubPr>
                        <m:e>
                          <m:r>
                            <a:rPr lang="en-US" sz="2000" i="1">
                              <a:solidFill>
                                <a:schemeClr val="bg1">
                                  <a:alpha val="80000"/>
                                </a:schemeClr>
                              </a:solidFill>
                              <a:latin typeface="Cambria Math" panose="02040503050406030204" pitchFamily="18" charset="0"/>
                              <a:cs typeface="Times New Roman" panose="02020603050405020304" pitchFamily="18" charset="0"/>
                            </a:rPr>
                            <m:t>𝑥</m:t>
                          </m:r>
                        </m:e>
                        <m:sub>
                          <m:r>
                            <a:rPr lang="en-US" sz="2000" i="1">
                              <a:solidFill>
                                <a:schemeClr val="bg1">
                                  <a:alpha val="80000"/>
                                </a:schemeClr>
                              </a:solidFill>
                              <a:latin typeface="Cambria Math" panose="02040503050406030204" pitchFamily="18" charset="0"/>
                              <a:cs typeface="Times New Roman" panose="02020603050405020304" pitchFamily="18" charset="0"/>
                            </a:rPr>
                            <m:t>𝑖</m:t>
                          </m:r>
                        </m:sub>
                      </m:sSub>
                      <m:r>
                        <a:rPr lang="en-US" sz="2000" b="0" i="0">
                          <a:solidFill>
                            <a:schemeClr val="bg1">
                              <a:alpha val="80000"/>
                            </a:schemeClr>
                          </a:solidFill>
                          <a:latin typeface="Cambria Math" panose="02040503050406030204" pitchFamily="18" charset="0"/>
                          <a:cs typeface="Times New Roman" panose="02020603050405020304" pitchFamily="18" charset="0"/>
                        </a:rPr>
                        <m:t>(1−</m:t>
                      </m:r>
                      <m:sSub>
                        <m:sSubPr>
                          <m:ctrlPr>
                            <a:rPr lang="en-US" sz="2000" i="1">
                              <a:solidFill>
                                <a:schemeClr val="bg1">
                                  <a:alpha val="80000"/>
                                </a:schemeClr>
                              </a:solidFill>
                              <a:latin typeface="Cambria Math" panose="02040503050406030204" pitchFamily="18" charset="0"/>
                              <a:cs typeface="Times New Roman" panose="02020603050405020304" pitchFamily="18" charset="0"/>
                            </a:rPr>
                          </m:ctrlPr>
                        </m:sSubPr>
                        <m:e>
                          <m:r>
                            <a:rPr lang="en-US" sz="2000" i="1">
                              <a:solidFill>
                                <a:schemeClr val="bg1">
                                  <a:alpha val="80000"/>
                                </a:schemeClr>
                              </a:solidFill>
                              <a:latin typeface="Cambria Math" panose="02040503050406030204" pitchFamily="18" charset="0"/>
                              <a:cs typeface="Times New Roman" panose="02020603050405020304" pitchFamily="18" charset="0"/>
                            </a:rPr>
                            <m:t>𝑥</m:t>
                          </m:r>
                        </m:e>
                        <m:sub>
                          <m:r>
                            <a:rPr lang="en-US" sz="2000" i="1">
                              <a:solidFill>
                                <a:schemeClr val="bg1">
                                  <a:alpha val="80000"/>
                                </a:schemeClr>
                              </a:solidFill>
                              <a:latin typeface="Cambria Math" panose="02040503050406030204" pitchFamily="18" charset="0"/>
                              <a:cs typeface="Times New Roman" panose="02020603050405020304" pitchFamily="18" charset="0"/>
                            </a:rPr>
                            <m:t>𝑖</m:t>
                          </m:r>
                        </m:sub>
                      </m:sSub>
                      <m:r>
                        <a:rPr lang="en-US" sz="2000" b="0" i="1">
                          <a:solidFill>
                            <a:schemeClr val="bg1">
                              <a:alpha val="80000"/>
                            </a:schemeClr>
                          </a:solidFill>
                          <a:latin typeface="Cambria Math" panose="02040503050406030204" pitchFamily="18" charset="0"/>
                          <a:cs typeface="Times New Roman" panose="02020603050405020304" pitchFamily="18" charset="0"/>
                        </a:rPr>
                        <m:t>)+</m:t>
                      </m:r>
                      <m:f>
                        <m:fPr>
                          <m:ctrlPr>
                            <a:rPr lang="en-US" sz="2000" b="0" i="1">
                              <a:solidFill>
                                <a:schemeClr val="bg1">
                                  <a:alpha val="80000"/>
                                </a:schemeClr>
                              </a:solidFill>
                              <a:latin typeface="Cambria Math" panose="02040503050406030204" pitchFamily="18" charset="0"/>
                              <a:cs typeface="Times New Roman" panose="02020603050405020304" pitchFamily="18" charset="0"/>
                            </a:rPr>
                          </m:ctrlPr>
                        </m:fPr>
                        <m:num>
                          <m:r>
                            <a:rPr lang="en-US" sz="2000" b="0" i="1">
                              <a:solidFill>
                                <a:schemeClr val="bg1">
                                  <a:alpha val="80000"/>
                                </a:schemeClr>
                              </a:solidFill>
                              <a:latin typeface="Cambria Math" panose="02040503050406030204" pitchFamily="18" charset="0"/>
                              <a:cs typeface="Times New Roman" panose="02020603050405020304" pitchFamily="18" charset="0"/>
                            </a:rPr>
                            <m:t>𝑆</m:t>
                          </m:r>
                        </m:num>
                        <m:den>
                          <m:r>
                            <a:rPr lang="en-US" sz="2000" b="0" i="1">
                              <a:solidFill>
                                <a:schemeClr val="bg1">
                                  <a:alpha val="80000"/>
                                </a:schemeClr>
                              </a:solidFill>
                              <a:latin typeface="Cambria Math" panose="02040503050406030204" pitchFamily="18" charset="0"/>
                              <a:cs typeface="Times New Roman" panose="02020603050405020304" pitchFamily="18" charset="0"/>
                            </a:rPr>
                            <m:t>𝑘</m:t>
                          </m:r>
                        </m:den>
                      </m:f>
                      <m:nary>
                        <m:naryPr>
                          <m:chr m:val="∑"/>
                          <m:supHide m:val="on"/>
                          <m:ctrlPr>
                            <a:rPr lang="en-US" sz="2000" b="0" i="1">
                              <a:solidFill>
                                <a:schemeClr val="bg1">
                                  <a:alpha val="80000"/>
                                </a:schemeClr>
                              </a:solidFill>
                              <a:latin typeface="Cambria Math" panose="02040503050406030204" pitchFamily="18" charset="0"/>
                              <a:cs typeface="Times New Roman" panose="02020603050405020304" pitchFamily="18" charset="0"/>
                            </a:rPr>
                          </m:ctrlPr>
                        </m:naryPr>
                        <m:sub>
                          <m:r>
                            <m:rPr>
                              <m:brk m:alnAt="7"/>
                            </m:rPr>
                            <a:rPr lang="en-US" sz="2000" b="0" i="1">
                              <a:solidFill>
                                <a:schemeClr val="bg1">
                                  <a:alpha val="80000"/>
                                </a:schemeClr>
                              </a:solidFill>
                              <a:latin typeface="Cambria Math" panose="02040503050406030204" pitchFamily="18" charset="0"/>
                              <a:cs typeface="Times New Roman" panose="02020603050405020304" pitchFamily="18" charset="0"/>
                            </a:rPr>
                            <m:t>𝑗</m:t>
                          </m:r>
                        </m:sub>
                        <m:sup/>
                        <m:e>
                          <m:r>
                            <a:rPr lang="en-US" sz="2000" b="0" i="1">
                              <a:solidFill>
                                <a:schemeClr val="bg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𝜇</m:t>
                          </m:r>
                        </m:e>
                      </m:nary>
                      <m:sSub>
                        <m:sSubPr>
                          <m:ctrlPr>
                            <a:rPr lang="el-GR" sz="2000" b="0" i="1">
                              <a:solidFill>
                                <a:schemeClr val="bg1">
                                  <a:alpha val="80000"/>
                                </a:schemeClr>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sz="2000" b="0" i="1">
                              <a:solidFill>
                                <a:schemeClr val="bg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𝑥</m:t>
                          </m:r>
                        </m:e>
                        <m:sub>
                          <m:r>
                            <a:rPr lang="en-US" sz="2000" b="0" i="1">
                              <a:solidFill>
                                <a:schemeClr val="bg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𝑗</m:t>
                          </m:r>
                        </m:sub>
                      </m:sSub>
                      <m:r>
                        <a:rPr lang="en-US" sz="2000" b="0" i="1">
                          <a:solidFill>
                            <a:schemeClr val="bg1">
                              <a:alpha val="80000"/>
                            </a:schemeClr>
                          </a:solidFill>
                          <a:latin typeface="Cambria Math" panose="02040503050406030204" pitchFamily="18" charset="0"/>
                          <a:ea typeface="Cambria Math" panose="02040503050406030204" pitchFamily="18" charset="0"/>
                          <a:cs typeface="Times New Roman" panose="02020603050405020304" pitchFamily="18" charset="0"/>
                        </a:rPr>
                        <m:t>(1−</m:t>
                      </m:r>
                      <m:sSub>
                        <m:sSubPr>
                          <m:ctrlPr>
                            <a:rPr lang="el-GR" sz="2000" i="1">
                              <a:solidFill>
                                <a:schemeClr val="bg1">
                                  <a:alpha val="80000"/>
                                </a:schemeClr>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sz="2000" i="1">
                              <a:solidFill>
                                <a:schemeClr val="bg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𝑥</m:t>
                          </m:r>
                        </m:e>
                        <m:sub>
                          <m:r>
                            <a:rPr lang="en-US" sz="2000" i="1">
                              <a:solidFill>
                                <a:schemeClr val="bg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𝑗</m:t>
                          </m:r>
                        </m:sub>
                      </m:sSub>
                      <m:r>
                        <a:rPr lang="en-US" sz="2000" b="0" i="1">
                          <a:solidFill>
                            <a:schemeClr val="bg1">
                              <a:alpha val="80000"/>
                            </a:schemeClr>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sz="2000" dirty="0">
                  <a:solidFill>
                    <a:schemeClr val="bg1">
                      <a:alpha val="80000"/>
                    </a:schemeClr>
                  </a:solidFill>
                  <a:latin typeface="Times New Roman" panose="02020603050405020304" pitchFamily="18" charset="0"/>
                  <a:cs typeface="Times New Roman" panose="02020603050405020304" pitchFamily="18" charset="0"/>
                </a:endParaRPr>
              </a:p>
              <a:p>
                <a:pPr marL="0" indent="0">
                  <a:buNone/>
                </a:pPr>
                <a:r>
                  <a:rPr lang="en-US" sz="2000" dirty="0">
                    <a:solidFill>
                      <a:schemeClr val="bg1">
                        <a:alpha val="80000"/>
                      </a:schemeClr>
                    </a:solidFill>
                    <a:latin typeface="Times New Roman" panose="02020603050405020304" pitchFamily="18" charset="0"/>
                    <a:cs typeface="Times New Roman" panose="02020603050405020304" pitchFamily="18" charset="0"/>
                  </a:rPr>
                  <a:t>Right-hand term on average pulls the value of </a:t>
                </a:r>
                <a14:m>
                  <m:oMath xmlns:m="http://schemas.openxmlformats.org/officeDocument/2006/math">
                    <m:r>
                      <a:rPr lang="en-US" sz="2000" i="1">
                        <a:solidFill>
                          <a:schemeClr val="bg1">
                            <a:alpha val="80000"/>
                          </a:schemeClr>
                        </a:solidFill>
                        <a:latin typeface="Cambria Math" panose="02040503050406030204" pitchFamily="18" charset="0"/>
                        <a:cs typeface="Times New Roman" panose="02020603050405020304" pitchFamily="18" charset="0"/>
                      </a:rPr>
                      <m:t>𝑓</m:t>
                    </m:r>
                    <m:d>
                      <m:dPr>
                        <m:ctrlPr>
                          <a:rPr lang="en-US" sz="2000" i="1">
                            <a:solidFill>
                              <a:schemeClr val="bg1">
                                <a:alpha val="80000"/>
                              </a:schemeClr>
                            </a:solidFill>
                            <a:latin typeface="Cambria Math" panose="02040503050406030204" pitchFamily="18" charset="0"/>
                            <a:cs typeface="Times New Roman" panose="02020603050405020304" pitchFamily="18" charset="0"/>
                          </a:rPr>
                        </m:ctrlPr>
                      </m:dPr>
                      <m:e>
                        <m:sSub>
                          <m:sSubPr>
                            <m:ctrlPr>
                              <a:rPr lang="en-US" sz="2000" i="1">
                                <a:solidFill>
                                  <a:schemeClr val="bg1">
                                    <a:alpha val="80000"/>
                                  </a:schemeClr>
                                </a:solidFill>
                                <a:latin typeface="Cambria Math" panose="02040503050406030204" pitchFamily="18" charset="0"/>
                                <a:cs typeface="Times New Roman" panose="02020603050405020304" pitchFamily="18" charset="0"/>
                              </a:rPr>
                            </m:ctrlPr>
                          </m:sSubPr>
                          <m:e>
                            <m:r>
                              <a:rPr lang="en-US" sz="2000" i="1">
                                <a:solidFill>
                                  <a:schemeClr val="bg1">
                                    <a:alpha val="80000"/>
                                  </a:schemeClr>
                                </a:solidFill>
                                <a:latin typeface="Cambria Math" panose="02040503050406030204" pitchFamily="18" charset="0"/>
                                <a:cs typeface="Times New Roman" panose="02020603050405020304" pitchFamily="18" charset="0"/>
                              </a:rPr>
                              <m:t>𝑥</m:t>
                            </m:r>
                          </m:e>
                          <m:sub>
                            <m:r>
                              <a:rPr lang="en-US" sz="2000" i="1">
                                <a:solidFill>
                                  <a:schemeClr val="bg1">
                                    <a:alpha val="80000"/>
                                  </a:schemeClr>
                                </a:solidFill>
                                <a:latin typeface="Cambria Math" panose="02040503050406030204" pitchFamily="18" charset="0"/>
                                <a:cs typeface="Times New Roman" panose="02020603050405020304" pitchFamily="18" charset="0"/>
                              </a:rPr>
                              <m:t>𝑖</m:t>
                            </m:r>
                          </m:sub>
                        </m:sSub>
                      </m:e>
                    </m:d>
                  </m:oMath>
                </a14:m>
                <a:r>
                  <a:rPr lang="en-US" sz="2000" dirty="0">
                    <a:solidFill>
                      <a:schemeClr val="bg1">
                        <a:alpha val="80000"/>
                      </a:schemeClr>
                    </a:solidFill>
                    <a:latin typeface="Times New Roman" panose="02020603050405020304" pitchFamily="18" charset="0"/>
                    <a:cs typeface="Times New Roman" panose="02020603050405020304" pitchFamily="18" charset="0"/>
                  </a:rPr>
                  <a:t> to the center of the range, making a new </a:t>
                </a:r>
                <a14:m>
                  <m:oMath xmlns:m="http://schemas.openxmlformats.org/officeDocument/2006/math">
                    <m:sSub>
                      <m:sSubPr>
                        <m:ctrlPr>
                          <a:rPr lang="en-US" sz="2000" i="1">
                            <a:solidFill>
                              <a:schemeClr val="bg1">
                                <a:alpha val="80000"/>
                              </a:schemeClr>
                            </a:solidFill>
                            <a:latin typeface="Cambria Math" panose="02040503050406030204" pitchFamily="18" charset="0"/>
                            <a:cs typeface="Times New Roman" panose="02020603050405020304" pitchFamily="18" charset="0"/>
                          </a:rPr>
                        </m:ctrlPr>
                      </m:sSubPr>
                      <m:e>
                        <m:r>
                          <a:rPr lang="en-US" sz="2000" i="1">
                            <a:solidFill>
                              <a:schemeClr val="bg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𝜇</m:t>
                        </m:r>
                      </m:e>
                      <m:sub>
                        <m:r>
                          <a:rPr lang="en-US" sz="2000" i="1">
                            <a:solidFill>
                              <a:schemeClr val="bg1">
                                <a:alpha val="80000"/>
                              </a:schemeClr>
                            </a:solidFill>
                            <a:latin typeface="Cambria Math" panose="02040503050406030204" pitchFamily="18" charset="0"/>
                            <a:cs typeface="Times New Roman" panose="02020603050405020304" pitchFamily="18" charset="0"/>
                          </a:rPr>
                          <m:t>𝑒𝑓𝑓</m:t>
                        </m:r>
                      </m:sub>
                    </m:sSub>
                  </m:oMath>
                </a14:m>
                <a:r>
                  <a:rPr lang="en-US" sz="2000" dirty="0">
                    <a:solidFill>
                      <a:schemeClr val="bg1">
                        <a:alpha val="80000"/>
                      </a:schemeClr>
                    </a:solidFill>
                    <a:latin typeface="Times New Roman" panose="02020603050405020304" pitchFamily="18" charset="0"/>
                    <a:cs typeface="Times New Roman" panose="02020603050405020304" pitchFamily="18" charset="0"/>
                  </a:rPr>
                  <a:t>:</a:t>
                </a:r>
              </a:p>
              <a:p>
                <a:endParaRPr lang="en-US" sz="2000" dirty="0">
                  <a:solidFill>
                    <a:schemeClr val="bg1">
                      <a:alpha val="80000"/>
                    </a:schemeClr>
                  </a:solidFill>
                  <a:latin typeface="Times New Roman" panose="02020603050405020304" pitchFamily="18" charset="0"/>
                  <a:cs typeface="Times New Roman" panose="02020603050405020304" pitchFamily="18" charset="0"/>
                </a:endParaRPr>
              </a:p>
              <a:p>
                <a:endParaRPr lang="en-US" sz="2000" dirty="0">
                  <a:solidFill>
                    <a:schemeClr val="bg1">
                      <a:alpha val="80000"/>
                    </a:schemeClr>
                  </a:solidFill>
                  <a:latin typeface="Times New Roman" panose="02020603050405020304" pitchFamily="18" charset="0"/>
                  <a:cs typeface="Times New Roman" panose="02020603050405020304" pitchFamily="18" charset="0"/>
                </a:endParaRPr>
              </a:p>
              <a:p>
                <a:pPr marL="0" indent="0">
                  <a:buNone/>
                </a:pPr>
                <a:endParaRPr lang="en-US" sz="2000" dirty="0">
                  <a:solidFill>
                    <a:schemeClr val="bg1">
                      <a:alpha val="80000"/>
                    </a:schemeClr>
                  </a:solidFill>
                  <a:latin typeface="Times New Roman" panose="02020603050405020304" pitchFamily="18" charset="0"/>
                  <a:cs typeface="Times New Roman" panose="02020603050405020304" pitchFamily="18" charset="0"/>
                </a:endParaRPr>
              </a:p>
              <a:p>
                <a:endParaRPr lang="en-US" sz="2000" dirty="0">
                  <a:solidFill>
                    <a:schemeClr val="bg1">
                      <a:alpha val="80000"/>
                    </a:schemeClr>
                  </a:solidFill>
                  <a:latin typeface="Times New Roman" panose="02020603050405020304" pitchFamily="18" charset="0"/>
                  <a:cs typeface="Times New Roman" panose="02020603050405020304" pitchFamily="18" charset="0"/>
                </a:endParaRPr>
              </a:p>
            </p:txBody>
          </p:sp>
        </mc:Choice>
        <mc:Fallback>
          <p:sp>
            <p:nvSpPr>
              <p:cNvPr id="9" name="Content Placeholder 8">
                <a:extLst>
                  <a:ext uri="{FF2B5EF4-FFF2-40B4-BE49-F238E27FC236}">
                    <a16:creationId xmlns:a16="http://schemas.microsoft.com/office/drawing/2014/main" id="{A5E1EFCE-79F0-4E6A-8F6A-E8E4164A8ED5}"/>
                  </a:ext>
                </a:extLst>
              </p:cNvPr>
              <p:cNvSpPr>
                <a:spLocks noGrp="1" noRot="1" noChangeAspect="1" noMove="1" noResize="1" noEditPoints="1" noAdjustHandles="1" noChangeArrowheads="1" noChangeShapeType="1" noTextEdit="1"/>
              </p:cNvSpPr>
              <p:nvPr>
                <p:ph idx="1"/>
              </p:nvPr>
            </p:nvSpPr>
            <p:spPr>
              <a:xfrm>
                <a:off x="163563" y="2308731"/>
                <a:ext cx="5768873" cy="2454300"/>
              </a:xfrm>
              <a:blipFill>
                <a:blip r:embed="rId3"/>
                <a:stretch>
                  <a:fillRect l="-1096" t="-45361" r="-1535"/>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F8BFED4E-E769-BA46-BE29-B823A340FE84}"/>
                  </a:ext>
                </a:extLst>
              </p:cNvPr>
              <p:cNvSpPr/>
              <p:nvPr/>
            </p:nvSpPr>
            <p:spPr>
              <a:xfrm>
                <a:off x="1336281" y="4059745"/>
                <a:ext cx="3423438" cy="557717"/>
              </a:xfrm>
              <a:prstGeom prst="rect">
                <a:avLst/>
              </a:prstGeom>
            </p:spPr>
            <p:txBody>
              <a:bodyPr wrap="none">
                <a:spAutoFit/>
              </a:bodyPr>
              <a:lstStyle/>
              <a:p>
                <a:pPr>
                  <a:spcAft>
                    <a:spcPts val="600"/>
                  </a:spcAft>
                </a:pPr>
                <a14:m>
                  <m:oMath xmlns:m="http://schemas.openxmlformats.org/officeDocument/2006/math">
                    <m:d>
                      <m:dPr>
                        <m:ctrlPr>
                          <a:rPr lang="en-US" sz="2800" i="1" smtClean="0">
                            <a:solidFill>
                              <a:schemeClr val="bg1"/>
                            </a:solidFill>
                            <a:latin typeface="Cambria Math" panose="02040503050406030204" pitchFamily="18" charset="0"/>
                            <a:cs typeface="Times New Roman" panose="02020603050405020304" pitchFamily="18" charset="0"/>
                          </a:rPr>
                        </m:ctrlPr>
                      </m:dPr>
                      <m:e>
                        <m:r>
                          <a:rPr lang="en-US" sz="2800" i="1">
                            <a:solidFill>
                              <a:schemeClr val="bg1"/>
                            </a:solidFill>
                            <a:latin typeface="Cambria Math" panose="02040503050406030204" pitchFamily="18" charset="0"/>
                            <a:cs typeface="Times New Roman" panose="02020603050405020304" pitchFamily="18" charset="0"/>
                          </a:rPr>
                          <m:t>1−</m:t>
                        </m:r>
                        <m:r>
                          <a:rPr lang="en-US" sz="2800" i="1">
                            <a:solidFill>
                              <a:schemeClr val="bg1"/>
                            </a:solidFill>
                            <a:latin typeface="Cambria Math" panose="02040503050406030204" pitchFamily="18" charset="0"/>
                            <a:cs typeface="Times New Roman" panose="02020603050405020304" pitchFamily="18" charset="0"/>
                          </a:rPr>
                          <m:t>𝑆</m:t>
                        </m:r>
                      </m:e>
                    </m:d>
                    <m:r>
                      <a:rPr lang="en-US"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𝜇</m:t>
                    </m:r>
                    <m:r>
                      <a:rPr lang="en-US" sz="2800" i="1">
                        <a:solidFill>
                          <a:schemeClr val="bg1"/>
                        </a:solidFill>
                        <a:latin typeface="Cambria Math" panose="02040503050406030204" pitchFamily="18" charset="0"/>
                        <a:cs typeface="Times New Roman" panose="02020603050405020304" pitchFamily="18" charset="0"/>
                      </a:rPr>
                      <m:t>&lt;</m:t>
                    </m:r>
                    <m:sSub>
                      <m:sSubPr>
                        <m:ctrlPr>
                          <a:rPr lang="en-US" sz="2800" i="1">
                            <a:solidFill>
                              <a:schemeClr val="bg1"/>
                            </a:solidFill>
                            <a:latin typeface="Cambria Math" panose="02040503050406030204" pitchFamily="18" charset="0"/>
                            <a:cs typeface="Times New Roman" panose="02020603050405020304" pitchFamily="18" charset="0"/>
                          </a:rPr>
                        </m:ctrlPr>
                      </m:sSubPr>
                      <m:e>
                        <m:r>
                          <a:rPr lang="en-US"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𝜇</m:t>
                        </m:r>
                      </m:e>
                      <m:sub>
                        <m:r>
                          <a:rPr lang="en-US" sz="2800" i="1">
                            <a:solidFill>
                              <a:schemeClr val="bg1"/>
                            </a:solidFill>
                            <a:latin typeface="Cambria Math" panose="02040503050406030204" pitchFamily="18" charset="0"/>
                            <a:cs typeface="Times New Roman" panose="02020603050405020304" pitchFamily="18" charset="0"/>
                          </a:rPr>
                          <m:t>𝑒𝑓𝑓</m:t>
                        </m:r>
                      </m:sub>
                    </m:sSub>
                    <m:r>
                      <a:rPr lang="en-US" sz="2800" i="1">
                        <a:solidFill>
                          <a:schemeClr val="bg1"/>
                        </a:solidFill>
                        <a:latin typeface="Cambria Math" panose="02040503050406030204" pitchFamily="18" charset="0"/>
                        <a:cs typeface="Times New Roman" panose="02020603050405020304" pitchFamily="18" charset="0"/>
                      </a:rPr>
                      <m:t>&lt;</m:t>
                    </m:r>
                    <m:r>
                      <a:rPr lang="en-US" sz="2800" i="1">
                        <a:solidFill>
                          <a:schemeClr val="bg1"/>
                        </a:solidFill>
                        <a:latin typeface="Cambria Math" panose="02040503050406030204" pitchFamily="18" charset="0"/>
                        <a:ea typeface="Cambria Math" panose="02040503050406030204" pitchFamily="18" charset="0"/>
                        <a:cs typeface="Times New Roman" panose="02020603050405020304" pitchFamily="18" charset="0"/>
                      </a:rPr>
                      <m:t>𝜇</m:t>
                    </m:r>
                  </m:oMath>
                </a14:m>
                <a:r>
                  <a:rPr lang="en-US" sz="2800" dirty="0">
                    <a:solidFill>
                      <a:schemeClr val="bg1"/>
                    </a:solidFill>
                    <a:latin typeface="Times New Roman" panose="02020603050405020304" pitchFamily="18" charset="0"/>
                    <a:cs typeface="Times New Roman" panose="02020603050405020304" pitchFamily="18" charset="0"/>
                  </a:rPr>
                  <a:t> </a:t>
                </a:r>
                <a:endParaRPr lang="en-US" sz="2800" dirty="0">
                  <a:solidFill>
                    <a:schemeClr val="bg1"/>
                  </a:solidFill>
                </a:endParaRPr>
              </a:p>
            </p:txBody>
          </p:sp>
        </mc:Choice>
        <mc:Fallback>
          <p:sp>
            <p:nvSpPr>
              <p:cNvPr id="3" name="Rectangle 2">
                <a:extLst>
                  <a:ext uri="{FF2B5EF4-FFF2-40B4-BE49-F238E27FC236}">
                    <a16:creationId xmlns:a16="http://schemas.microsoft.com/office/drawing/2014/main" id="{F8BFED4E-E769-BA46-BE29-B823A340FE84}"/>
                  </a:ext>
                </a:extLst>
              </p:cNvPr>
              <p:cNvSpPr>
                <a:spLocks noRot="1" noChangeAspect="1" noMove="1" noResize="1" noEditPoints="1" noAdjustHandles="1" noChangeArrowheads="1" noChangeShapeType="1" noTextEdit="1"/>
              </p:cNvSpPr>
              <p:nvPr/>
            </p:nvSpPr>
            <p:spPr>
              <a:xfrm>
                <a:off x="1336281" y="4059745"/>
                <a:ext cx="3423438" cy="557717"/>
              </a:xfrm>
              <a:prstGeom prst="rect">
                <a:avLst/>
              </a:prstGeom>
              <a:blipFill>
                <a:blip r:embed="rId4"/>
                <a:stretch>
                  <a:fillRect b="-13333"/>
                </a:stretch>
              </a:blipFill>
            </p:spPr>
            <p:txBody>
              <a:bodyPr/>
              <a:lstStyle/>
              <a:p>
                <a:r>
                  <a:rPr lang="en-US">
                    <a:noFill/>
                  </a:rPr>
                  <a:t> </a:t>
                </a:r>
              </a:p>
            </p:txBody>
          </p:sp>
        </mc:Fallback>
      </mc:AlternateContent>
      <p:pic>
        <p:nvPicPr>
          <p:cNvPr id="10" name="Content Placeholder 4" descr="Chart&#10;&#10;Description automatically generated">
            <a:extLst>
              <a:ext uri="{FF2B5EF4-FFF2-40B4-BE49-F238E27FC236}">
                <a16:creationId xmlns:a16="http://schemas.microsoft.com/office/drawing/2014/main" id="{CA466E07-E8FB-7141-88EF-D123FD46393C}"/>
              </a:ext>
            </a:extLst>
          </p:cNvPr>
          <p:cNvPicPr>
            <a:picLocks noChangeAspect="1"/>
          </p:cNvPicPr>
          <p:nvPr/>
        </p:nvPicPr>
        <p:blipFill rotWithShape="1">
          <a:blip r:embed="rId5"/>
          <a:srcRect b="4283"/>
          <a:stretch/>
        </p:blipFill>
        <p:spPr>
          <a:xfrm>
            <a:off x="6589523" y="3429000"/>
            <a:ext cx="4562772" cy="3057143"/>
          </a:xfrm>
          <a:prstGeom prst="rect">
            <a:avLst/>
          </a:prstGeom>
        </p:spPr>
      </p:pic>
      <mc:AlternateContent xmlns:mc="http://schemas.openxmlformats.org/markup-compatibility/2006">
        <mc:Choice xmlns:a14="http://schemas.microsoft.com/office/drawing/2010/main" Requires="a14">
          <p:sp>
            <p:nvSpPr>
              <p:cNvPr id="11" name="TextBox 10">
                <a:extLst>
                  <a:ext uri="{FF2B5EF4-FFF2-40B4-BE49-F238E27FC236}">
                    <a16:creationId xmlns:a16="http://schemas.microsoft.com/office/drawing/2014/main" id="{EF802BC9-4B4E-6B4B-AE32-125C8421271E}"/>
                  </a:ext>
                </a:extLst>
              </p:cNvPr>
              <p:cNvSpPr txBox="1"/>
              <p:nvPr/>
            </p:nvSpPr>
            <p:spPr>
              <a:xfrm>
                <a:off x="8362089" y="6450637"/>
                <a:ext cx="1017639"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i="1" smtClean="0">
                          <a:solidFill>
                            <a:schemeClr val="bg1"/>
                          </a:solidFill>
                          <a:latin typeface="Cambria Math" panose="02040503050406030204" pitchFamily="18" charset="0"/>
                          <a:ea typeface="Cambria Math" panose="02040503050406030204" pitchFamily="18" charset="0"/>
                        </a:rPr>
                        <m:t>𝜇</m:t>
                      </m:r>
                    </m:oMath>
                  </m:oMathPara>
                </a14:m>
                <a:endParaRPr lang="en-US" dirty="0">
                  <a:solidFill>
                    <a:schemeClr val="bg1"/>
                  </a:solidFill>
                </a:endParaRPr>
              </a:p>
            </p:txBody>
          </p:sp>
        </mc:Choice>
        <mc:Fallback>
          <p:sp>
            <p:nvSpPr>
              <p:cNvPr id="11" name="TextBox 10">
                <a:extLst>
                  <a:ext uri="{FF2B5EF4-FFF2-40B4-BE49-F238E27FC236}">
                    <a16:creationId xmlns:a16="http://schemas.microsoft.com/office/drawing/2014/main" id="{EF802BC9-4B4E-6B4B-AE32-125C8421271E}"/>
                  </a:ext>
                </a:extLst>
              </p:cNvPr>
              <p:cNvSpPr txBox="1">
                <a:spLocks noRot="1" noChangeAspect="1" noMove="1" noResize="1" noEditPoints="1" noAdjustHandles="1" noChangeArrowheads="1" noChangeShapeType="1" noTextEdit="1"/>
              </p:cNvSpPr>
              <p:nvPr/>
            </p:nvSpPr>
            <p:spPr>
              <a:xfrm>
                <a:off x="8362089" y="6450637"/>
                <a:ext cx="1017639" cy="369332"/>
              </a:xfrm>
              <a:prstGeom prst="rect">
                <a:avLst/>
              </a:prstGeom>
              <a:blipFill>
                <a:blip r:embed="rId6"/>
                <a:stretch>
                  <a:fillRect b="-3226"/>
                </a:stretch>
              </a:blipFill>
            </p:spPr>
            <p:txBody>
              <a:bodyPr/>
              <a:lstStyle/>
              <a:p>
                <a:r>
                  <a:rPr lang="en-US">
                    <a:noFill/>
                  </a:rPr>
                  <a:t> </a:t>
                </a:r>
              </a:p>
            </p:txBody>
          </p:sp>
        </mc:Fallback>
      </mc:AlternateContent>
      <p:cxnSp>
        <p:nvCxnSpPr>
          <p:cNvPr id="13" name="Straight Arrow Connector 12">
            <a:extLst>
              <a:ext uri="{FF2B5EF4-FFF2-40B4-BE49-F238E27FC236}">
                <a16:creationId xmlns:a16="http://schemas.microsoft.com/office/drawing/2014/main" id="{0EC0EC72-1B89-9145-973C-D3F01A9FD661}"/>
              </a:ext>
            </a:extLst>
          </p:cNvPr>
          <p:cNvCxnSpPr>
            <a:cxnSpLocks/>
          </p:cNvCxnSpPr>
          <p:nvPr/>
        </p:nvCxnSpPr>
        <p:spPr>
          <a:xfrm flipV="1">
            <a:off x="9983293" y="5399245"/>
            <a:ext cx="0" cy="792778"/>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pic>
        <p:nvPicPr>
          <p:cNvPr id="19" name="Picture 18">
            <a:extLst>
              <a:ext uri="{FF2B5EF4-FFF2-40B4-BE49-F238E27FC236}">
                <a16:creationId xmlns:a16="http://schemas.microsoft.com/office/drawing/2014/main" id="{49DCC525-D917-C54A-B6B5-010952ED2D3B}"/>
              </a:ext>
            </a:extLst>
          </p:cNvPr>
          <p:cNvPicPr>
            <a:picLocks noChangeAspect="1"/>
          </p:cNvPicPr>
          <p:nvPr/>
        </p:nvPicPr>
        <p:blipFill>
          <a:blip r:embed="rId7"/>
          <a:stretch>
            <a:fillRect/>
          </a:stretch>
        </p:blipFill>
        <p:spPr>
          <a:xfrm>
            <a:off x="6419491" y="379285"/>
            <a:ext cx="5231885" cy="2876534"/>
          </a:xfrm>
          <a:prstGeom prst="rect">
            <a:avLst/>
          </a:prstGeom>
        </p:spPr>
      </p:pic>
      <p:sp>
        <p:nvSpPr>
          <p:cNvPr id="20" name="Donut 19">
            <a:extLst>
              <a:ext uri="{FF2B5EF4-FFF2-40B4-BE49-F238E27FC236}">
                <a16:creationId xmlns:a16="http://schemas.microsoft.com/office/drawing/2014/main" id="{660BDABE-8160-634A-B04D-0A208136CACC}"/>
              </a:ext>
            </a:extLst>
          </p:cNvPr>
          <p:cNvSpPr/>
          <p:nvPr/>
        </p:nvSpPr>
        <p:spPr>
          <a:xfrm rot="19664206">
            <a:off x="7239621" y="826469"/>
            <a:ext cx="998776" cy="1982166"/>
          </a:xfrm>
          <a:prstGeom prst="donut">
            <a:avLst>
              <a:gd name="adj" fmla="val 0"/>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1935473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3CA50-0F41-4944-854C-A3BB973E8E7F}"/>
              </a:ext>
            </a:extLst>
          </p:cNvPr>
          <p:cNvSpPr>
            <a:spLocks noGrp="1"/>
          </p:cNvSpPr>
          <p:nvPr>
            <p:ph type="title"/>
          </p:nvPr>
        </p:nvSpPr>
        <p:spPr>
          <a:xfrm>
            <a:off x="3128347" y="170287"/>
            <a:ext cx="4765419" cy="1608328"/>
          </a:xfrm>
        </p:spPr>
        <p:txBody>
          <a:bodyPr vert="horz" lIns="91440" tIns="45720" rIns="91440" bIns="45720" rtlCol="0" anchor="ctr">
            <a:normAutofit/>
          </a:bodyPr>
          <a:lstStyle/>
          <a:p>
            <a:r>
              <a:rPr lang="en-US" sz="3600" dirty="0">
                <a:latin typeface="Times New Roman" panose="02020603050405020304" pitchFamily="18" charset="0"/>
                <a:cs typeface="Times New Roman" panose="02020603050405020304" pitchFamily="18" charset="0"/>
              </a:rPr>
              <a:t>Bifurcation Diagram</a:t>
            </a:r>
          </a:p>
        </p:txBody>
      </p:sp>
      <p:sp>
        <p:nvSpPr>
          <p:cNvPr id="6" name="TextBox 5">
            <a:extLst>
              <a:ext uri="{FF2B5EF4-FFF2-40B4-BE49-F238E27FC236}">
                <a16:creationId xmlns:a16="http://schemas.microsoft.com/office/drawing/2014/main" id="{9D96A071-0C2A-2145-BBB1-C2547845828B}"/>
              </a:ext>
            </a:extLst>
          </p:cNvPr>
          <p:cNvSpPr txBox="1"/>
          <p:nvPr/>
        </p:nvSpPr>
        <p:spPr>
          <a:xfrm>
            <a:off x="321564" y="1392997"/>
            <a:ext cx="8672712" cy="1605083"/>
          </a:xfrm>
          <a:prstGeom prst="rect">
            <a:avLst/>
          </a:prstGeom>
        </p:spPr>
        <p:txBody>
          <a:bodyPr vert="horz" lIns="91440" tIns="45720" rIns="91440" bIns="45720" rtlCol="0" anchor="ctr">
            <a:normAutofit/>
          </a:bodyPr>
          <a:lstStyle/>
          <a:p>
            <a:pPr defTabSz="914400">
              <a:lnSpc>
                <a:spcPct val="90000"/>
              </a:lnSpc>
              <a:spcAft>
                <a:spcPts val="600"/>
              </a:spcAft>
            </a:pPr>
            <a:r>
              <a:rPr lang="en-US" sz="2400" dirty="0">
                <a:latin typeface="Times New Roman" panose="02020603050405020304" pitchFamily="18" charset="0"/>
                <a:cs typeface="Times New Roman" panose="02020603050405020304" pitchFamily="18" charset="0"/>
              </a:rPr>
              <a:t>Chaos for connection strength less than .02 and greater than .26.</a:t>
            </a:r>
          </a:p>
          <a:p>
            <a:pPr indent="-228600" defTabSz="914400">
              <a:lnSpc>
                <a:spcPct val="90000"/>
              </a:lnSpc>
              <a:spcAft>
                <a:spcPts val="600"/>
              </a:spcAft>
              <a:buFont typeface="Arial" panose="020B0604020202020204" pitchFamily="34" charset="0"/>
              <a:buChar char="•"/>
            </a:pPr>
            <a:endParaRPr lang="en-US" sz="2000" dirty="0"/>
          </a:p>
          <a:p>
            <a:pPr indent="-228600" defTabSz="914400">
              <a:lnSpc>
                <a:spcPct val="90000"/>
              </a:lnSpc>
              <a:spcAft>
                <a:spcPts val="600"/>
              </a:spcAft>
              <a:buFont typeface="Arial" panose="020B0604020202020204" pitchFamily="34" charset="0"/>
              <a:buChar char="•"/>
            </a:pPr>
            <a:endParaRPr lang="en-US" sz="2000" dirty="0"/>
          </a:p>
        </p:txBody>
      </p:sp>
      <p:sp>
        <p:nvSpPr>
          <p:cNvPr id="16" name="Rectangle 15">
            <a:extLst>
              <a:ext uri="{FF2B5EF4-FFF2-40B4-BE49-F238E27FC236}">
                <a16:creationId xmlns:a16="http://schemas.microsoft.com/office/drawing/2014/main" id="{5AAE9118-0436-4488-AC4A-C14DF6A7B6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2211010"/>
            <a:ext cx="12192002" cy="464699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ounded Rectangle 26">
            <a:extLst>
              <a:ext uri="{FF2B5EF4-FFF2-40B4-BE49-F238E27FC236}">
                <a16:creationId xmlns:a16="http://schemas.microsoft.com/office/drawing/2014/main" id="{1B10F861-B8F1-49C7-BD58-EAB20CEE7F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564" y="2423160"/>
            <a:ext cx="5613569" cy="3930315"/>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6">
            <a:extLst>
              <a:ext uri="{FF2B5EF4-FFF2-40B4-BE49-F238E27FC236}">
                <a16:creationId xmlns:a16="http://schemas.microsoft.com/office/drawing/2014/main" id="{61F6E425-22AB-4DA2-8FAC-58ADB58EF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54749" y="2423160"/>
            <a:ext cx="5613569" cy="3930315"/>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Content Placeholder 4" descr="Chart&#10;&#10;Description automatically generated">
            <a:extLst>
              <a:ext uri="{FF2B5EF4-FFF2-40B4-BE49-F238E27FC236}">
                <a16:creationId xmlns:a16="http://schemas.microsoft.com/office/drawing/2014/main" id="{A3CB4BA0-1AF8-D042-AED2-16D9F69ACFEE}"/>
              </a:ext>
            </a:extLst>
          </p:cNvPr>
          <p:cNvPicPr>
            <a:picLocks noChangeAspect="1"/>
          </p:cNvPicPr>
          <p:nvPr/>
        </p:nvPicPr>
        <p:blipFill rotWithShape="1">
          <a:blip r:embed="rId3"/>
          <a:srcRect b="4283"/>
          <a:stretch/>
        </p:blipFill>
        <p:spPr>
          <a:xfrm>
            <a:off x="842348" y="2692218"/>
            <a:ext cx="4562772" cy="3057143"/>
          </a:xfrm>
          <a:prstGeom prst="rect">
            <a:avLst/>
          </a:prstGeom>
        </p:spPr>
      </p:pic>
      <mc:AlternateContent xmlns:mc="http://schemas.openxmlformats.org/markup-compatibility/2006">
        <mc:Choice xmlns:a14="http://schemas.microsoft.com/office/drawing/2010/main" Requires="a14">
          <p:sp>
            <p:nvSpPr>
              <p:cNvPr id="19" name="TextBox 18">
                <a:extLst>
                  <a:ext uri="{FF2B5EF4-FFF2-40B4-BE49-F238E27FC236}">
                    <a16:creationId xmlns:a16="http://schemas.microsoft.com/office/drawing/2014/main" id="{E1EA5D21-EA1D-634E-BF72-B5CE50D26D78}"/>
                  </a:ext>
                </a:extLst>
              </p:cNvPr>
              <p:cNvSpPr txBox="1"/>
              <p:nvPr/>
            </p:nvSpPr>
            <p:spPr>
              <a:xfrm>
                <a:off x="2614914" y="5713855"/>
                <a:ext cx="1017639"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i="1" smtClean="0">
                          <a:solidFill>
                            <a:schemeClr val="bg1"/>
                          </a:solidFill>
                          <a:latin typeface="Cambria Math" panose="02040503050406030204" pitchFamily="18" charset="0"/>
                          <a:ea typeface="Cambria Math" panose="02040503050406030204" pitchFamily="18" charset="0"/>
                        </a:rPr>
                        <m:t>𝜇</m:t>
                      </m:r>
                    </m:oMath>
                  </m:oMathPara>
                </a14:m>
                <a:endParaRPr lang="en-US" dirty="0">
                  <a:solidFill>
                    <a:schemeClr val="bg1"/>
                  </a:solidFill>
                </a:endParaRPr>
              </a:p>
            </p:txBody>
          </p:sp>
        </mc:Choice>
        <mc:Fallback>
          <p:sp>
            <p:nvSpPr>
              <p:cNvPr id="19" name="TextBox 18">
                <a:extLst>
                  <a:ext uri="{FF2B5EF4-FFF2-40B4-BE49-F238E27FC236}">
                    <a16:creationId xmlns:a16="http://schemas.microsoft.com/office/drawing/2014/main" id="{E1EA5D21-EA1D-634E-BF72-B5CE50D26D78}"/>
                  </a:ext>
                </a:extLst>
              </p:cNvPr>
              <p:cNvSpPr txBox="1">
                <a:spLocks noRot="1" noChangeAspect="1" noMove="1" noResize="1" noEditPoints="1" noAdjustHandles="1" noChangeArrowheads="1" noChangeShapeType="1" noTextEdit="1"/>
              </p:cNvSpPr>
              <p:nvPr/>
            </p:nvSpPr>
            <p:spPr>
              <a:xfrm>
                <a:off x="2614914" y="5713855"/>
                <a:ext cx="1017639" cy="369332"/>
              </a:xfrm>
              <a:prstGeom prst="rect">
                <a:avLst/>
              </a:prstGeom>
              <a:blipFill>
                <a:blip r:embed="rId4"/>
                <a:stretch>
                  <a:fillRect b="-3226"/>
                </a:stretch>
              </a:blipFill>
            </p:spPr>
            <p:txBody>
              <a:bodyPr/>
              <a:lstStyle/>
              <a:p>
                <a:r>
                  <a:rPr lang="en-US">
                    <a:noFill/>
                  </a:rPr>
                  <a:t> </a:t>
                </a:r>
              </a:p>
            </p:txBody>
          </p:sp>
        </mc:Fallback>
      </mc:AlternateContent>
      <p:cxnSp>
        <p:nvCxnSpPr>
          <p:cNvPr id="21" name="Straight Arrow Connector 20">
            <a:extLst>
              <a:ext uri="{FF2B5EF4-FFF2-40B4-BE49-F238E27FC236}">
                <a16:creationId xmlns:a16="http://schemas.microsoft.com/office/drawing/2014/main" id="{5E6B8080-7E3B-3C4E-A6A5-2100C647C06F}"/>
              </a:ext>
            </a:extLst>
          </p:cNvPr>
          <p:cNvCxnSpPr>
            <a:cxnSpLocks/>
          </p:cNvCxnSpPr>
          <p:nvPr/>
        </p:nvCxnSpPr>
        <p:spPr>
          <a:xfrm flipV="1">
            <a:off x="4236118" y="4662463"/>
            <a:ext cx="0" cy="792778"/>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pic>
        <p:nvPicPr>
          <p:cNvPr id="10" name="Content Placeholder 9" descr="Chart, diagram&#10;&#10;Description automatically generated">
            <a:extLst>
              <a:ext uri="{FF2B5EF4-FFF2-40B4-BE49-F238E27FC236}">
                <a16:creationId xmlns:a16="http://schemas.microsoft.com/office/drawing/2014/main" id="{F1D4CE2D-FED0-3E4C-974E-78E2C1FFFF8A}"/>
              </a:ext>
            </a:extLst>
          </p:cNvPr>
          <p:cNvPicPr>
            <a:picLocks noGrp="1" noChangeAspect="1"/>
          </p:cNvPicPr>
          <p:nvPr>
            <p:ph idx="1"/>
          </p:nvPr>
        </p:nvPicPr>
        <p:blipFill>
          <a:blip r:embed="rId5"/>
          <a:stretch>
            <a:fillRect/>
          </a:stretch>
        </p:blipFill>
        <p:spPr>
          <a:xfrm>
            <a:off x="6777653" y="2692218"/>
            <a:ext cx="4571999" cy="3291840"/>
          </a:xfrm>
          <a:prstGeom prst="rect">
            <a:avLst/>
          </a:prstGeom>
        </p:spPr>
      </p:pic>
    </p:spTree>
    <p:extLst>
      <p:ext uri="{BB962C8B-B14F-4D97-AF65-F5344CB8AC3E}">
        <p14:creationId xmlns:p14="http://schemas.microsoft.com/office/powerpoint/2010/main" val="42410253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mc:AlternateContent xmlns:mc="http://schemas.openxmlformats.org/markup-compatibility/2006">
        <mc:Choice xmlns:a14="http://schemas.microsoft.com/office/drawing/2010/main" Requires="a14">
          <p:sp>
            <p:nvSpPr>
              <p:cNvPr id="2" name="Title 1">
                <a:extLst>
                  <a:ext uri="{FF2B5EF4-FFF2-40B4-BE49-F238E27FC236}">
                    <a16:creationId xmlns:a16="http://schemas.microsoft.com/office/drawing/2014/main" id="{1595883E-4BFC-064C-8D87-1F8477A2E000}"/>
                  </a:ext>
                </a:extLst>
              </p:cNvPr>
              <p:cNvSpPr>
                <a:spLocks noGrp="1"/>
              </p:cNvSpPr>
              <p:nvPr>
                <p:ph type="title"/>
              </p:nvPr>
            </p:nvSpPr>
            <p:spPr>
              <a:xfrm>
                <a:off x="1051560" y="586822"/>
                <a:ext cx="3657600" cy="1645920"/>
              </a:xfrm>
            </p:spPr>
            <p:txBody>
              <a:bodyPr>
                <a:normAutofit/>
              </a:bodyPr>
              <a:lstStyle/>
              <a:p>
                <a:r>
                  <a:rPr lang="en-US" sz="3200" dirty="0">
                    <a:latin typeface="Times New Roman" panose="02020603050405020304" pitchFamily="18" charset="0"/>
                    <a:cs typeface="Times New Roman" panose="02020603050405020304" pitchFamily="18" charset="0"/>
                  </a:rPr>
                  <a:t>Higher values of </a:t>
                </a:r>
                <a14:m>
                  <m:oMath xmlns:m="http://schemas.openxmlformats.org/officeDocument/2006/math">
                    <m:r>
                      <a:rPr lang="en-US" sz="3200" i="1" smtClean="0">
                        <a:latin typeface="Cambria Math" panose="02040503050406030204" pitchFamily="18" charset="0"/>
                        <a:ea typeface="Cambria Math" panose="02040503050406030204" pitchFamily="18" charset="0"/>
                        <a:cs typeface="Times New Roman" panose="02020603050405020304" pitchFamily="18" charset="0"/>
                      </a:rPr>
                      <m:t>𝜇</m:t>
                    </m:r>
                  </m:oMath>
                </a14:m>
                <a:endParaRPr lang="en-US" sz="3200" dirty="0">
                  <a:latin typeface="Times New Roman" panose="02020603050405020304" pitchFamily="18" charset="0"/>
                  <a:cs typeface="Times New Roman" panose="02020603050405020304" pitchFamily="18" charset="0"/>
                </a:endParaRPr>
              </a:p>
            </p:txBody>
          </p:sp>
        </mc:Choice>
        <mc:Fallback>
          <p:sp>
            <p:nvSpPr>
              <p:cNvPr id="2" name="Title 1">
                <a:extLst>
                  <a:ext uri="{FF2B5EF4-FFF2-40B4-BE49-F238E27FC236}">
                    <a16:creationId xmlns:a16="http://schemas.microsoft.com/office/drawing/2014/main" id="{1595883E-4BFC-064C-8D87-1F8477A2E000}"/>
                  </a:ext>
                </a:extLst>
              </p:cNvPr>
              <p:cNvSpPr>
                <a:spLocks noGrp="1" noRot="1" noChangeAspect="1" noMove="1" noResize="1" noEditPoints="1" noAdjustHandles="1" noChangeArrowheads="1" noChangeShapeType="1" noTextEdit="1"/>
              </p:cNvSpPr>
              <p:nvPr>
                <p:ph type="title"/>
              </p:nvPr>
            </p:nvSpPr>
            <p:spPr>
              <a:xfrm>
                <a:off x="1051560" y="586822"/>
                <a:ext cx="3657600" cy="1645920"/>
              </a:xfrm>
              <a:blipFill>
                <a:blip r:embed="rId3"/>
                <a:stretch>
                  <a:fillRect l="-4498"/>
                </a:stretch>
              </a:blipFill>
            </p:spPr>
            <p:txBody>
              <a:bodyPr/>
              <a:lstStyle/>
              <a:p>
                <a:r>
                  <a:rPr lang="en-US">
                    <a:noFill/>
                  </a:rPr>
                  <a:t> </a:t>
                </a:r>
              </a:p>
            </p:txBody>
          </p:sp>
        </mc:Fallback>
      </mc:AlternateContent>
      <p:sp>
        <p:nvSpPr>
          <p:cNvPr id="17" name="Rectangle 16">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19" name="Rectangle 18">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mc:AlternateContent xmlns:mc="http://schemas.openxmlformats.org/markup-compatibility/2006">
        <mc:Choice xmlns:a14="http://schemas.microsoft.com/office/drawing/2010/main" Requires="a14">
          <p:sp>
            <p:nvSpPr>
              <p:cNvPr id="10" name="Content Placeholder 9">
                <a:extLst>
                  <a:ext uri="{FF2B5EF4-FFF2-40B4-BE49-F238E27FC236}">
                    <a16:creationId xmlns:a16="http://schemas.microsoft.com/office/drawing/2014/main" id="{1C7D85F6-D735-4BE5-BE52-C68061077195}"/>
                  </a:ext>
                </a:extLst>
              </p:cNvPr>
              <p:cNvSpPr>
                <a:spLocks noGrp="1"/>
              </p:cNvSpPr>
              <p:nvPr>
                <p:ph idx="1"/>
              </p:nvPr>
            </p:nvSpPr>
            <p:spPr>
              <a:xfrm>
                <a:off x="5250106" y="586822"/>
                <a:ext cx="6106742" cy="1645920"/>
              </a:xfrm>
            </p:spPr>
            <p:txBody>
              <a:bodyPr anchor="ctr">
                <a:normAutofit/>
              </a:bodyPr>
              <a:lstStyle/>
              <a:p>
                <a:r>
                  <a:rPr lang="en-US" sz="1800" dirty="0">
                    <a:latin typeface="Times New Roman" panose="02020603050405020304" pitchFamily="18" charset="0"/>
                    <a:cs typeface="Times New Roman" panose="02020603050405020304" pitchFamily="18" charset="0"/>
                  </a:rPr>
                  <a:t>We </a:t>
                </a:r>
                <a:r>
                  <a:rPr lang="en-US" sz="1800" dirty="0">
                    <a:solidFill>
                      <a:schemeClr val="tx1"/>
                    </a:solidFill>
                    <a:latin typeface="Times New Roman" panose="02020603050405020304" pitchFamily="18" charset="0"/>
                    <a:cs typeface="Times New Roman" panose="02020603050405020304" pitchFamily="18" charset="0"/>
                  </a:rPr>
                  <a:t>expect that </a:t>
                </a:r>
                <a14:m>
                  <m:oMath xmlns:m="http://schemas.openxmlformats.org/officeDocument/2006/math">
                    <m:sSub>
                      <m:sSubPr>
                        <m:ctrlPr>
                          <a:rPr lang="en-US" sz="1800" i="1">
                            <a:solidFill>
                              <a:schemeClr val="tx1"/>
                            </a:solidFill>
                            <a:latin typeface="Cambria Math" panose="02040503050406030204" pitchFamily="18" charset="0"/>
                            <a:cs typeface="Times New Roman" panose="02020603050405020304" pitchFamily="18" charset="0"/>
                          </a:rPr>
                        </m:ctrlPr>
                      </m:sSubPr>
                      <m:e>
                        <m:r>
                          <a:rPr lang="en-US" sz="1800" i="1">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𝜇</m:t>
                        </m:r>
                      </m:e>
                      <m:sub>
                        <m:r>
                          <a:rPr lang="en-US" sz="1800" i="1">
                            <a:solidFill>
                              <a:schemeClr val="tx1"/>
                            </a:solidFill>
                            <a:latin typeface="Cambria Math" panose="02040503050406030204" pitchFamily="18" charset="0"/>
                            <a:cs typeface="Times New Roman" panose="02020603050405020304" pitchFamily="18" charset="0"/>
                          </a:rPr>
                          <m:t>𝑒𝑓𝑓</m:t>
                        </m:r>
                      </m:sub>
                    </m:sSub>
                  </m:oMath>
                </a14:m>
                <a:r>
                  <a:rPr lang="en-US" sz="1800" dirty="0">
                    <a:latin typeface="Times New Roman" panose="02020603050405020304" pitchFamily="18" charset="0"/>
                    <a:cs typeface="Times New Roman" panose="02020603050405020304" pitchFamily="18" charset="0"/>
                  </a:rPr>
                  <a:t> is less than that which gives a period-6 behavior.</a:t>
                </a:r>
              </a:p>
              <a:p>
                <a:r>
                  <a:rPr lang="en-US" sz="1800" dirty="0">
                    <a:latin typeface="Times New Roman" panose="02020603050405020304" pitchFamily="18" charset="0"/>
                    <a:cs typeface="Times New Roman" panose="02020603050405020304" pitchFamily="18" charset="0"/>
                  </a:rPr>
                  <a:t>Observe the chaotic behavior consistent with this prediction.</a:t>
                </a:r>
              </a:p>
              <a:p>
                <a:endParaRPr lang="en-US" sz="1800" dirty="0">
                  <a:latin typeface="Times New Roman" panose="02020603050405020304" pitchFamily="18" charset="0"/>
                  <a:cs typeface="Times New Roman" panose="02020603050405020304" pitchFamily="18" charset="0"/>
                </a:endParaRPr>
              </a:p>
            </p:txBody>
          </p:sp>
        </mc:Choice>
        <mc:Fallback>
          <p:sp>
            <p:nvSpPr>
              <p:cNvPr id="10" name="Content Placeholder 9">
                <a:extLst>
                  <a:ext uri="{FF2B5EF4-FFF2-40B4-BE49-F238E27FC236}">
                    <a16:creationId xmlns:a16="http://schemas.microsoft.com/office/drawing/2014/main" id="{1C7D85F6-D735-4BE5-BE52-C68061077195}"/>
                  </a:ext>
                </a:extLst>
              </p:cNvPr>
              <p:cNvSpPr>
                <a:spLocks noGrp="1" noRot="1" noChangeAspect="1" noMove="1" noResize="1" noEditPoints="1" noAdjustHandles="1" noChangeArrowheads="1" noChangeShapeType="1" noTextEdit="1"/>
              </p:cNvSpPr>
              <p:nvPr>
                <p:ph idx="1"/>
              </p:nvPr>
            </p:nvSpPr>
            <p:spPr>
              <a:xfrm>
                <a:off x="5250106" y="586822"/>
                <a:ext cx="6106742" cy="1645920"/>
              </a:xfrm>
              <a:blipFill>
                <a:blip r:embed="rId4"/>
                <a:stretch>
                  <a:fillRect l="-622"/>
                </a:stretch>
              </a:blipFill>
            </p:spPr>
            <p:txBody>
              <a:bodyPr/>
              <a:lstStyle/>
              <a:p>
                <a:r>
                  <a:rPr lang="en-US">
                    <a:noFill/>
                  </a:rPr>
                  <a:t> </a:t>
                </a:r>
              </a:p>
            </p:txBody>
          </p:sp>
        </mc:Fallback>
      </mc:AlternateContent>
      <p:pic>
        <p:nvPicPr>
          <p:cNvPr id="5" name="Content Placeholder 4">
            <a:extLst>
              <a:ext uri="{FF2B5EF4-FFF2-40B4-BE49-F238E27FC236}">
                <a16:creationId xmlns:a16="http://schemas.microsoft.com/office/drawing/2014/main" id="{CBCF1F8E-BAA0-9641-A71B-135E7572E37B}"/>
              </a:ext>
            </a:extLst>
          </p:cNvPr>
          <p:cNvPicPr>
            <a:picLocks noChangeAspect="1"/>
          </p:cNvPicPr>
          <p:nvPr/>
        </p:nvPicPr>
        <p:blipFill>
          <a:blip r:embed="rId5"/>
          <a:stretch>
            <a:fillRect/>
          </a:stretch>
        </p:blipFill>
        <p:spPr>
          <a:xfrm>
            <a:off x="6138139" y="2898699"/>
            <a:ext cx="5523082" cy="3158314"/>
          </a:xfrm>
          <a:prstGeom prst="rect">
            <a:avLst/>
          </a:prstGeom>
        </p:spPr>
      </p:pic>
      <p:pic>
        <p:nvPicPr>
          <p:cNvPr id="12" name="Content Placeholder 4" descr="Chart&#10;&#10;Description automatically generated">
            <a:extLst>
              <a:ext uri="{FF2B5EF4-FFF2-40B4-BE49-F238E27FC236}">
                <a16:creationId xmlns:a16="http://schemas.microsoft.com/office/drawing/2014/main" id="{F902E0FA-6A96-C847-8575-1CD8E5EC3E25}"/>
              </a:ext>
            </a:extLst>
          </p:cNvPr>
          <p:cNvPicPr>
            <a:picLocks noChangeAspect="1"/>
          </p:cNvPicPr>
          <p:nvPr/>
        </p:nvPicPr>
        <p:blipFill rotWithShape="1">
          <a:blip r:embed="rId6"/>
          <a:srcRect b="4283"/>
          <a:stretch/>
        </p:blipFill>
        <p:spPr>
          <a:xfrm>
            <a:off x="698711" y="2960736"/>
            <a:ext cx="4562772" cy="3057143"/>
          </a:xfrm>
          <a:prstGeom prst="rect">
            <a:avLst/>
          </a:prstGeom>
        </p:spPr>
      </p:pic>
      <mc:AlternateContent xmlns:mc="http://schemas.openxmlformats.org/markup-compatibility/2006">
        <mc:Choice xmlns:a14="http://schemas.microsoft.com/office/drawing/2010/main" Requires="a14">
          <p:sp>
            <p:nvSpPr>
              <p:cNvPr id="14" name="TextBox 13">
                <a:extLst>
                  <a:ext uri="{FF2B5EF4-FFF2-40B4-BE49-F238E27FC236}">
                    <a16:creationId xmlns:a16="http://schemas.microsoft.com/office/drawing/2014/main" id="{2C88C075-9890-DF4A-A16B-9128461159E6}"/>
                  </a:ext>
                </a:extLst>
              </p:cNvPr>
              <p:cNvSpPr txBox="1"/>
              <p:nvPr/>
            </p:nvSpPr>
            <p:spPr>
              <a:xfrm>
                <a:off x="2471277" y="5982373"/>
                <a:ext cx="1017639"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i="1" smtClean="0">
                          <a:solidFill>
                            <a:schemeClr val="tx1"/>
                          </a:solidFill>
                          <a:latin typeface="Cambria Math" panose="02040503050406030204" pitchFamily="18" charset="0"/>
                          <a:ea typeface="Cambria Math" panose="02040503050406030204" pitchFamily="18" charset="0"/>
                        </a:rPr>
                        <m:t>𝜇</m:t>
                      </m:r>
                    </m:oMath>
                  </m:oMathPara>
                </a14:m>
                <a:endParaRPr lang="en-US" dirty="0">
                  <a:solidFill>
                    <a:schemeClr val="tx1"/>
                  </a:solidFill>
                </a:endParaRPr>
              </a:p>
            </p:txBody>
          </p:sp>
        </mc:Choice>
        <mc:Fallback>
          <p:sp>
            <p:nvSpPr>
              <p:cNvPr id="14" name="TextBox 13">
                <a:extLst>
                  <a:ext uri="{FF2B5EF4-FFF2-40B4-BE49-F238E27FC236}">
                    <a16:creationId xmlns:a16="http://schemas.microsoft.com/office/drawing/2014/main" id="{2C88C075-9890-DF4A-A16B-9128461159E6}"/>
                  </a:ext>
                </a:extLst>
              </p:cNvPr>
              <p:cNvSpPr txBox="1">
                <a:spLocks noRot="1" noChangeAspect="1" noMove="1" noResize="1" noEditPoints="1" noAdjustHandles="1" noChangeArrowheads="1" noChangeShapeType="1" noTextEdit="1"/>
              </p:cNvSpPr>
              <p:nvPr/>
            </p:nvSpPr>
            <p:spPr>
              <a:xfrm>
                <a:off x="2471277" y="5982373"/>
                <a:ext cx="1017639" cy="369332"/>
              </a:xfrm>
              <a:prstGeom prst="rect">
                <a:avLst/>
              </a:prstGeom>
              <a:blipFill>
                <a:blip r:embed="rId7"/>
                <a:stretch>
                  <a:fillRect b="-6452"/>
                </a:stretch>
              </a:blipFill>
            </p:spPr>
            <p:txBody>
              <a:bodyPr/>
              <a:lstStyle/>
              <a:p>
                <a:r>
                  <a:rPr lang="en-US">
                    <a:noFill/>
                  </a:rPr>
                  <a:t> </a:t>
                </a:r>
              </a:p>
            </p:txBody>
          </p:sp>
        </mc:Fallback>
      </mc:AlternateContent>
      <p:cxnSp>
        <p:nvCxnSpPr>
          <p:cNvPr id="16" name="Straight Arrow Connector 15">
            <a:extLst>
              <a:ext uri="{FF2B5EF4-FFF2-40B4-BE49-F238E27FC236}">
                <a16:creationId xmlns:a16="http://schemas.microsoft.com/office/drawing/2014/main" id="{4498042D-9740-8042-8A62-7B4ECB22E86F}"/>
              </a:ext>
            </a:extLst>
          </p:cNvPr>
          <p:cNvCxnSpPr>
            <a:cxnSpLocks/>
          </p:cNvCxnSpPr>
          <p:nvPr/>
        </p:nvCxnSpPr>
        <p:spPr>
          <a:xfrm flipV="1">
            <a:off x="4741410" y="5376847"/>
            <a:ext cx="0" cy="36166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D175156E-E4D9-114D-8608-2A50F3A039ED}"/>
              </a:ext>
            </a:extLst>
          </p:cNvPr>
          <p:cNvCxnSpPr>
            <a:cxnSpLocks/>
          </p:cNvCxnSpPr>
          <p:nvPr/>
        </p:nvCxnSpPr>
        <p:spPr>
          <a:xfrm flipH="1">
            <a:off x="4544530" y="5712863"/>
            <a:ext cx="196880" cy="0"/>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0276675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FF5D2-9153-7744-9946-62B28F7B5483}"/>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Lyapunov Vectors</a:t>
            </a:r>
          </a:p>
        </p:txBody>
      </p:sp>
      <p:sp>
        <p:nvSpPr>
          <p:cNvPr id="3" name="Content Placeholder 2">
            <a:extLst>
              <a:ext uri="{FF2B5EF4-FFF2-40B4-BE49-F238E27FC236}">
                <a16:creationId xmlns:a16="http://schemas.microsoft.com/office/drawing/2014/main" id="{5A55B8FD-9C78-D54B-8DB3-06DEB3BD6513}"/>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(Inverse) participation ratios</a:t>
            </a:r>
          </a:p>
          <a:p>
            <a:pPr lvl="1"/>
            <a:r>
              <a:rPr lang="en-US" dirty="0">
                <a:latin typeface="Times New Roman" panose="02020603050405020304" pitchFamily="18" charset="0"/>
                <a:cs typeface="Times New Roman" panose="02020603050405020304" pitchFamily="18" charset="0"/>
              </a:rPr>
              <a:t>Tell us how many nodes the perturbation is centered on</a:t>
            </a:r>
          </a:p>
        </p:txBody>
      </p:sp>
      <p:pic>
        <p:nvPicPr>
          <p:cNvPr id="4" name="Picture 3">
            <a:extLst>
              <a:ext uri="{FF2B5EF4-FFF2-40B4-BE49-F238E27FC236}">
                <a16:creationId xmlns:a16="http://schemas.microsoft.com/office/drawing/2014/main" id="{C196CDB1-B618-1140-B6DD-29061FB10BAF}"/>
              </a:ext>
            </a:extLst>
          </p:cNvPr>
          <p:cNvPicPr>
            <a:picLocks noChangeAspect="1"/>
          </p:cNvPicPr>
          <p:nvPr/>
        </p:nvPicPr>
        <p:blipFill>
          <a:blip r:embed="rId3"/>
          <a:stretch>
            <a:fillRect/>
          </a:stretch>
        </p:blipFill>
        <p:spPr>
          <a:xfrm>
            <a:off x="503295" y="2841169"/>
            <a:ext cx="6453541" cy="3548211"/>
          </a:xfrm>
          <a:prstGeom prst="rect">
            <a:avLst/>
          </a:prstGeom>
        </p:spPr>
      </p:pic>
      <p:sp>
        <p:nvSpPr>
          <p:cNvPr id="6" name="Donut 5">
            <a:extLst>
              <a:ext uri="{FF2B5EF4-FFF2-40B4-BE49-F238E27FC236}">
                <a16:creationId xmlns:a16="http://schemas.microsoft.com/office/drawing/2014/main" id="{F9ECC327-6D5F-C741-98BB-430B4CDEFCB9}"/>
              </a:ext>
            </a:extLst>
          </p:cNvPr>
          <p:cNvSpPr/>
          <p:nvPr/>
        </p:nvSpPr>
        <p:spPr>
          <a:xfrm rot="1869710">
            <a:off x="2560324" y="3013652"/>
            <a:ext cx="1122779" cy="2657988"/>
          </a:xfrm>
          <a:prstGeom prst="donut">
            <a:avLst>
              <a:gd name="adj" fmla="val 0"/>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0" name="Picture 9">
            <a:extLst>
              <a:ext uri="{FF2B5EF4-FFF2-40B4-BE49-F238E27FC236}">
                <a16:creationId xmlns:a16="http://schemas.microsoft.com/office/drawing/2014/main" id="{614B0937-4C12-1F47-AE59-D95877D19E48}"/>
              </a:ext>
            </a:extLst>
          </p:cNvPr>
          <p:cNvPicPr>
            <a:picLocks noChangeAspect="1"/>
          </p:cNvPicPr>
          <p:nvPr/>
        </p:nvPicPr>
        <p:blipFill>
          <a:blip r:embed="rId4"/>
          <a:stretch>
            <a:fillRect/>
          </a:stretch>
        </p:blipFill>
        <p:spPr>
          <a:xfrm>
            <a:off x="5964105" y="2847975"/>
            <a:ext cx="6021622" cy="3541405"/>
          </a:xfrm>
          <a:prstGeom prst="rect">
            <a:avLst/>
          </a:prstGeom>
        </p:spPr>
      </p:pic>
      <p:sp>
        <p:nvSpPr>
          <p:cNvPr id="11" name="Donut 10">
            <a:extLst>
              <a:ext uri="{FF2B5EF4-FFF2-40B4-BE49-F238E27FC236}">
                <a16:creationId xmlns:a16="http://schemas.microsoft.com/office/drawing/2014/main" id="{2E417B40-B83D-BB4D-A340-EE5CF508EB07}"/>
              </a:ext>
            </a:extLst>
          </p:cNvPr>
          <p:cNvSpPr/>
          <p:nvPr/>
        </p:nvSpPr>
        <p:spPr>
          <a:xfrm rot="1869710">
            <a:off x="7875241" y="3226376"/>
            <a:ext cx="1063807" cy="2556709"/>
          </a:xfrm>
          <a:prstGeom prst="donut">
            <a:avLst>
              <a:gd name="adj" fmla="val 0"/>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810677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E5EA7-A002-244B-B697-A472EF398D9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Outline</a:t>
            </a:r>
          </a:p>
        </p:txBody>
      </p:sp>
      <p:sp>
        <p:nvSpPr>
          <p:cNvPr id="3" name="Content Placeholder 2">
            <a:extLst>
              <a:ext uri="{FF2B5EF4-FFF2-40B4-BE49-F238E27FC236}">
                <a16:creationId xmlns:a16="http://schemas.microsoft.com/office/drawing/2014/main" id="{04D3EEBA-6C53-0847-8921-BB9748675142}"/>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Definitions</a:t>
            </a:r>
          </a:p>
          <a:p>
            <a:r>
              <a:rPr lang="en-US" dirty="0">
                <a:latin typeface="Times New Roman" panose="02020603050405020304" pitchFamily="18" charset="0"/>
                <a:cs typeface="Times New Roman" panose="02020603050405020304" pitchFamily="18" charset="0"/>
              </a:rPr>
              <a:t>Literature Review</a:t>
            </a:r>
          </a:p>
          <a:p>
            <a:r>
              <a:rPr lang="en-US" dirty="0">
                <a:latin typeface="Times New Roman" panose="02020603050405020304" pitchFamily="18" charset="0"/>
                <a:cs typeface="Times New Roman" panose="02020603050405020304" pitchFamily="18" charset="0"/>
              </a:rPr>
              <a:t>Our System and Methods</a:t>
            </a:r>
          </a:p>
          <a:p>
            <a:r>
              <a:rPr lang="en-US" dirty="0">
                <a:latin typeface="Times New Roman" panose="02020603050405020304" pitchFamily="18" charset="0"/>
                <a:cs typeface="Times New Roman" panose="02020603050405020304" pitchFamily="18" charset="0"/>
              </a:rPr>
              <a:t>Results</a:t>
            </a:r>
          </a:p>
        </p:txBody>
      </p:sp>
    </p:spTree>
    <p:extLst>
      <p:ext uri="{BB962C8B-B14F-4D97-AF65-F5344CB8AC3E}">
        <p14:creationId xmlns:p14="http://schemas.microsoft.com/office/powerpoint/2010/main" val="3515101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3">
            <a:extLst>
              <a:ext uri="{FF2B5EF4-FFF2-40B4-BE49-F238E27FC236}">
                <a16:creationId xmlns:a16="http://schemas.microsoft.com/office/drawing/2014/main" id="{8761DDFE-071F-4200-B0AA-394476C2D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A51EFA-88AB-7248-8D55-DED13E5F2DFD}"/>
              </a:ext>
            </a:extLst>
          </p:cNvPr>
          <p:cNvSpPr>
            <a:spLocks noGrp="1"/>
          </p:cNvSpPr>
          <p:nvPr>
            <p:ph type="title"/>
          </p:nvPr>
        </p:nvSpPr>
        <p:spPr>
          <a:xfrm>
            <a:off x="838198" y="547815"/>
            <a:ext cx="5167185" cy="1680519"/>
          </a:xfrm>
        </p:spPr>
        <p:txBody>
          <a:bodyPr>
            <a:normAutofit/>
          </a:bodyPr>
          <a:lstStyle/>
          <a:p>
            <a:r>
              <a:rPr lang="en-US" sz="4000" dirty="0">
                <a:latin typeface="Times New Roman" panose="02020603050405020304" pitchFamily="18" charset="0"/>
                <a:cs typeface="Times New Roman" panose="02020603050405020304" pitchFamily="18" charset="0"/>
              </a:rPr>
              <a:t>Participation Ratio</a:t>
            </a:r>
          </a:p>
        </p:txBody>
      </p:sp>
      <p:sp>
        <p:nvSpPr>
          <p:cNvPr id="11" name="Content Placeholder 10">
            <a:extLst>
              <a:ext uri="{FF2B5EF4-FFF2-40B4-BE49-F238E27FC236}">
                <a16:creationId xmlns:a16="http://schemas.microsoft.com/office/drawing/2014/main" id="{7000C2C8-FC59-49DC-9F64-A5BE01EF5289}"/>
              </a:ext>
            </a:extLst>
          </p:cNvPr>
          <p:cNvSpPr>
            <a:spLocks noGrp="1"/>
          </p:cNvSpPr>
          <p:nvPr>
            <p:ph idx="1"/>
          </p:nvPr>
        </p:nvSpPr>
        <p:spPr>
          <a:xfrm>
            <a:off x="306164" y="3078421"/>
            <a:ext cx="5178960" cy="1680519"/>
          </a:xfrm>
        </p:spPr>
        <p:txBody>
          <a:bodyPr anchor="ctr">
            <a:normAutofit/>
          </a:bodyPr>
          <a:lstStyle/>
          <a:p>
            <a:r>
              <a:rPr lang="en-US" sz="2000" dirty="0">
                <a:latin typeface="Times New Roman" panose="02020603050405020304" pitchFamily="18" charset="0"/>
                <a:cs typeface="Times New Roman" panose="02020603050405020304" pitchFamily="18" charset="0"/>
              </a:rPr>
              <a:t>Transition region from S~0.2 to S~0.7, where nodes are transitioning from local to global. </a:t>
            </a:r>
          </a:p>
        </p:txBody>
      </p:sp>
      <p:pic>
        <p:nvPicPr>
          <p:cNvPr id="8" name="Picture 7">
            <a:extLst>
              <a:ext uri="{FF2B5EF4-FFF2-40B4-BE49-F238E27FC236}">
                <a16:creationId xmlns:a16="http://schemas.microsoft.com/office/drawing/2014/main" id="{0470A85B-3E76-E84C-B139-5DE846A2627B}"/>
              </a:ext>
            </a:extLst>
          </p:cNvPr>
          <p:cNvPicPr>
            <a:picLocks noChangeAspect="1"/>
          </p:cNvPicPr>
          <p:nvPr/>
        </p:nvPicPr>
        <p:blipFill>
          <a:blip r:embed="rId3"/>
          <a:stretch>
            <a:fillRect/>
          </a:stretch>
        </p:blipFill>
        <p:spPr>
          <a:xfrm>
            <a:off x="6155756" y="3516770"/>
            <a:ext cx="6018524" cy="3309035"/>
          </a:xfrm>
          <a:prstGeom prst="rect">
            <a:avLst/>
          </a:prstGeom>
        </p:spPr>
      </p:pic>
      <p:sp>
        <p:nvSpPr>
          <p:cNvPr id="9" name="Donut 8">
            <a:extLst>
              <a:ext uri="{FF2B5EF4-FFF2-40B4-BE49-F238E27FC236}">
                <a16:creationId xmlns:a16="http://schemas.microsoft.com/office/drawing/2014/main" id="{FE072149-0CEA-B54E-82BB-5683CE2A3935}"/>
              </a:ext>
            </a:extLst>
          </p:cNvPr>
          <p:cNvSpPr/>
          <p:nvPr/>
        </p:nvSpPr>
        <p:spPr>
          <a:xfrm rot="1869710">
            <a:off x="7926395" y="4184184"/>
            <a:ext cx="1063807" cy="1997841"/>
          </a:xfrm>
          <a:prstGeom prst="donut">
            <a:avLst>
              <a:gd name="adj" fmla="val 0"/>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4" name="Picture 3">
            <a:extLst>
              <a:ext uri="{FF2B5EF4-FFF2-40B4-BE49-F238E27FC236}">
                <a16:creationId xmlns:a16="http://schemas.microsoft.com/office/drawing/2014/main" id="{7ECBC927-15E8-AF40-8F2A-78143B196567}"/>
              </a:ext>
            </a:extLst>
          </p:cNvPr>
          <p:cNvPicPr>
            <a:picLocks noChangeAspect="1"/>
          </p:cNvPicPr>
          <p:nvPr/>
        </p:nvPicPr>
        <p:blipFill>
          <a:blip r:embed="rId4"/>
          <a:stretch>
            <a:fillRect/>
          </a:stretch>
        </p:blipFill>
        <p:spPr>
          <a:xfrm>
            <a:off x="6141085" y="32195"/>
            <a:ext cx="6033195" cy="3548211"/>
          </a:xfrm>
          <a:prstGeom prst="rect">
            <a:avLst/>
          </a:prstGeom>
        </p:spPr>
      </p:pic>
      <p:sp>
        <p:nvSpPr>
          <p:cNvPr id="10" name="Donut 9">
            <a:extLst>
              <a:ext uri="{FF2B5EF4-FFF2-40B4-BE49-F238E27FC236}">
                <a16:creationId xmlns:a16="http://schemas.microsoft.com/office/drawing/2014/main" id="{DBDD0655-ED14-BB48-882C-63010E219D0F}"/>
              </a:ext>
            </a:extLst>
          </p:cNvPr>
          <p:cNvSpPr/>
          <p:nvPr/>
        </p:nvSpPr>
        <p:spPr>
          <a:xfrm rot="1869710">
            <a:off x="8116847" y="356601"/>
            <a:ext cx="1063807" cy="2556709"/>
          </a:xfrm>
          <a:prstGeom prst="donut">
            <a:avLst>
              <a:gd name="adj" fmla="val 0"/>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412551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93B18-4FAA-5B43-A7F6-2BC21D23C9A0}"/>
              </a:ext>
            </a:extLst>
          </p:cNvPr>
          <p:cNvSpPr>
            <a:spLocks noGrp="1"/>
          </p:cNvSpPr>
          <p:nvPr>
            <p:ph type="title"/>
          </p:nvPr>
        </p:nvSpPr>
        <p:spPr>
          <a:xfrm>
            <a:off x="838199" y="291090"/>
            <a:ext cx="10515599" cy="932688"/>
          </a:xfrm>
        </p:spPr>
        <p:txBody>
          <a:bodyPr vert="horz" lIns="91440" tIns="45720" rIns="91440" bIns="45720" rtlCol="0" anchor="b">
            <a:normAutofit fontScale="90000"/>
          </a:bodyPr>
          <a:lstStyle/>
          <a:p>
            <a:r>
              <a:rPr lang="en-US" sz="5000" kern="1200" dirty="0">
                <a:solidFill>
                  <a:schemeClr val="tx1"/>
                </a:solidFill>
                <a:latin typeface="Times New Roman" panose="02020603050405020304" pitchFamily="18" charset="0"/>
                <a:cs typeface="Times New Roman" panose="02020603050405020304" pitchFamily="18" charset="0"/>
              </a:rPr>
              <a:t>Transition region for individual networks</a:t>
            </a:r>
          </a:p>
        </p:txBody>
      </p:sp>
      <p:sp>
        <p:nvSpPr>
          <p:cNvPr id="9" name="Content Placeholder 8">
            <a:extLst>
              <a:ext uri="{FF2B5EF4-FFF2-40B4-BE49-F238E27FC236}">
                <a16:creationId xmlns:a16="http://schemas.microsoft.com/office/drawing/2014/main" id="{E9CF4646-2BBB-40D5-974D-DA9A9F2E6ACA}"/>
              </a:ext>
            </a:extLst>
          </p:cNvPr>
          <p:cNvSpPr>
            <a:spLocks noGrp="1"/>
          </p:cNvSpPr>
          <p:nvPr>
            <p:ph idx="1"/>
          </p:nvPr>
        </p:nvSpPr>
        <p:spPr>
          <a:xfrm>
            <a:off x="838199" y="1335726"/>
            <a:ext cx="10515599" cy="420624"/>
          </a:xfrm>
        </p:spPr>
        <p:txBody>
          <a:bodyPr vert="horz" lIns="91440" tIns="45720" rIns="91440" bIns="45720" rtlCol="0">
            <a:normAutofit/>
          </a:bodyPr>
          <a:lstStyle/>
          <a:p>
            <a:pPr marL="0" indent="0">
              <a:buNone/>
            </a:pPr>
            <a:r>
              <a:rPr lang="en-US" sz="2400" kern="1200" dirty="0">
                <a:solidFill>
                  <a:schemeClr val="tx1"/>
                </a:solidFill>
                <a:latin typeface="+mn-lt"/>
                <a:ea typeface="+mn-ea"/>
                <a:cs typeface="+mn-cs"/>
              </a:rPr>
              <a:t>The transition is sharper, possibly discontinuous.</a:t>
            </a:r>
          </a:p>
        </p:txBody>
      </p:sp>
      <p:pic>
        <p:nvPicPr>
          <p:cNvPr id="4" name="Picture 3">
            <a:extLst>
              <a:ext uri="{FF2B5EF4-FFF2-40B4-BE49-F238E27FC236}">
                <a16:creationId xmlns:a16="http://schemas.microsoft.com/office/drawing/2014/main" id="{E204BF39-15CA-834A-8DFA-684448F3454A}"/>
              </a:ext>
            </a:extLst>
          </p:cNvPr>
          <p:cNvPicPr>
            <a:picLocks noChangeAspect="1"/>
          </p:cNvPicPr>
          <p:nvPr/>
        </p:nvPicPr>
        <p:blipFill>
          <a:blip r:embed="rId3"/>
          <a:stretch>
            <a:fillRect/>
          </a:stretch>
        </p:blipFill>
        <p:spPr>
          <a:xfrm>
            <a:off x="2369343" y="1863801"/>
            <a:ext cx="7453312" cy="4440746"/>
          </a:xfrm>
          <a:prstGeom prst="rect">
            <a:avLst/>
          </a:prstGeom>
        </p:spPr>
      </p:pic>
    </p:spTree>
    <p:extLst>
      <p:ext uri="{BB962C8B-B14F-4D97-AF65-F5344CB8AC3E}">
        <p14:creationId xmlns:p14="http://schemas.microsoft.com/office/powerpoint/2010/main" val="39601230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AEF33-B797-F14D-A631-6260CB529F34}"/>
              </a:ext>
            </a:extLst>
          </p:cNvPr>
          <p:cNvSpPr>
            <a:spLocks noGrp="1"/>
          </p:cNvSpPr>
          <p:nvPr>
            <p:ph type="title"/>
          </p:nvPr>
        </p:nvSpPr>
        <p:spPr>
          <a:xfrm>
            <a:off x="3832121" y="-217732"/>
            <a:ext cx="4527756" cy="1608328"/>
          </a:xfrm>
        </p:spPr>
        <p:txBody>
          <a:bodyPr>
            <a:normAutofit/>
          </a:bodyPr>
          <a:lstStyle/>
          <a:p>
            <a:r>
              <a:rPr lang="en-US" sz="3600" dirty="0">
                <a:latin typeface="Times New Roman" panose="02020603050405020304" pitchFamily="18" charset="0"/>
                <a:cs typeface="Times New Roman" panose="02020603050405020304" pitchFamily="18" charset="0"/>
              </a:rPr>
              <a:t>Spread of Perturbations</a:t>
            </a:r>
          </a:p>
        </p:txBody>
      </p:sp>
      <p:sp>
        <p:nvSpPr>
          <p:cNvPr id="14" name="Rectangle 13">
            <a:extLst>
              <a:ext uri="{FF2B5EF4-FFF2-40B4-BE49-F238E27FC236}">
                <a16:creationId xmlns:a16="http://schemas.microsoft.com/office/drawing/2014/main" id="{5AAE9118-0436-4488-AC4A-C14DF6A7B6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2211010"/>
            <a:ext cx="12192002" cy="464699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ounded Rectangle 26">
            <a:extLst>
              <a:ext uri="{FF2B5EF4-FFF2-40B4-BE49-F238E27FC236}">
                <a16:creationId xmlns:a16="http://schemas.microsoft.com/office/drawing/2014/main" id="{48AADC38-41AB-482C-B8C3-6B9CD91B6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564" y="2426035"/>
            <a:ext cx="11548872" cy="3930315"/>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F71E1B77-3E6E-CD40-8B4A-46398C38B048}"/>
              </a:ext>
            </a:extLst>
          </p:cNvPr>
          <p:cNvPicPr>
            <a:picLocks noChangeAspect="1"/>
          </p:cNvPicPr>
          <p:nvPr/>
        </p:nvPicPr>
        <p:blipFill>
          <a:blip r:embed="rId3"/>
          <a:stretch>
            <a:fillRect/>
          </a:stretch>
        </p:blipFill>
        <p:spPr>
          <a:xfrm>
            <a:off x="4484260" y="2888584"/>
            <a:ext cx="3291840" cy="3291840"/>
          </a:xfrm>
          <a:prstGeom prst="rect">
            <a:avLst/>
          </a:prstGeom>
        </p:spPr>
      </p:pic>
      <p:sp>
        <p:nvSpPr>
          <p:cNvPr id="10" name="TextBox 9">
            <a:extLst>
              <a:ext uri="{FF2B5EF4-FFF2-40B4-BE49-F238E27FC236}">
                <a16:creationId xmlns:a16="http://schemas.microsoft.com/office/drawing/2014/main" id="{C5D5F142-E42F-5B45-8649-1241BBD1D249}"/>
              </a:ext>
            </a:extLst>
          </p:cNvPr>
          <p:cNvSpPr txBox="1"/>
          <p:nvPr/>
        </p:nvSpPr>
        <p:spPr>
          <a:xfrm>
            <a:off x="2692071" y="1147740"/>
            <a:ext cx="7020233"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At some times, the perturbation (transparent oval) is in the top left of the network, at other times it is in the top right, and at other times it is at the bottom. </a:t>
            </a:r>
          </a:p>
        </p:txBody>
      </p:sp>
      <p:pic>
        <p:nvPicPr>
          <p:cNvPr id="18" name="Picture 17">
            <a:extLst>
              <a:ext uri="{FF2B5EF4-FFF2-40B4-BE49-F238E27FC236}">
                <a16:creationId xmlns:a16="http://schemas.microsoft.com/office/drawing/2014/main" id="{B8611B87-2075-FC47-8655-BAF117BDC0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32031" y="2923817"/>
            <a:ext cx="3418997" cy="3418997"/>
          </a:xfrm>
          <a:prstGeom prst="rect">
            <a:avLst/>
          </a:prstGeom>
        </p:spPr>
      </p:pic>
      <p:pic>
        <p:nvPicPr>
          <p:cNvPr id="19" name="Picture 18">
            <a:extLst>
              <a:ext uri="{FF2B5EF4-FFF2-40B4-BE49-F238E27FC236}">
                <a16:creationId xmlns:a16="http://schemas.microsoft.com/office/drawing/2014/main" id="{0169F00D-1B6F-504F-90D6-DFEF1A5C73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7427" y="2681692"/>
            <a:ext cx="3418997" cy="3418997"/>
          </a:xfrm>
          <a:prstGeom prst="rect">
            <a:avLst/>
          </a:prstGeom>
        </p:spPr>
      </p:pic>
      <p:cxnSp>
        <p:nvCxnSpPr>
          <p:cNvPr id="13" name="Straight Arrow Connector 12">
            <a:extLst>
              <a:ext uri="{FF2B5EF4-FFF2-40B4-BE49-F238E27FC236}">
                <a16:creationId xmlns:a16="http://schemas.microsoft.com/office/drawing/2014/main" id="{D545D0B0-619E-704B-A62D-EE5081867FD7}"/>
              </a:ext>
            </a:extLst>
          </p:cNvPr>
          <p:cNvCxnSpPr/>
          <p:nvPr/>
        </p:nvCxnSpPr>
        <p:spPr>
          <a:xfrm>
            <a:off x="3832121" y="4391192"/>
            <a:ext cx="1079092"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F3FC657D-86A0-BD4C-890B-11345C42A0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02805" y="2761427"/>
            <a:ext cx="3418997" cy="3418997"/>
          </a:xfrm>
          <a:prstGeom prst="rect">
            <a:avLst/>
          </a:prstGeom>
        </p:spPr>
      </p:pic>
      <p:cxnSp>
        <p:nvCxnSpPr>
          <p:cNvPr id="17" name="Straight Arrow Connector 16">
            <a:extLst>
              <a:ext uri="{FF2B5EF4-FFF2-40B4-BE49-F238E27FC236}">
                <a16:creationId xmlns:a16="http://schemas.microsoft.com/office/drawing/2014/main" id="{8ECB0B2B-1295-C64A-80B2-3ADEC5E5ACE8}"/>
              </a:ext>
            </a:extLst>
          </p:cNvPr>
          <p:cNvCxnSpPr/>
          <p:nvPr/>
        </p:nvCxnSpPr>
        <p:spPr>
          <a:xfrm>
            <a:off x="7611409" y="4391190"/>
            <a:ext cx="1079092"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8992942A-C9C3-AF42-A58A-79F5F598B646}"/>
              </a:ext>
            </a:extLst>
          </p:cNvPr>
          <p:cNvSpPr/>
          <p:nvPr/>
        </p:nvSpPr>
        <p:spPr>
          <a:xfrm rot="2066638">
            <a:off x="963921" y="2866977"/>
            <a:ext cx="1578077" cy="2627313"/>
          </a:xfrm>
          <a:prstGeom prst="ellipse">
            <a:avLst/>
          </a:prstGeom>
          <a:solidFill>
            <a:schemeClr val="accent1">
              <a:alpha val="4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F6D393C-352A-B240-B245-EFBB199AC012}"/>
              </a:ext>
            </a:extLst>
          </p:cNvPr>
          <p:cNvSpPr/>
          <p:nvPr/>
        </p:nvSpPr>
        <p:spPr>
          <a:xfrm rot="9289617">
            <a:off x="5830416" y="2804493"/>
            <a:ext cx="1459636" cy="2505723"/>
          </a:xfrm>
          <a:prstGeom prst="ellipse">
            <a:avLst/>
          </a:prstGeom>
          <a:solidFill>
            <a:schemeClr val="accent1">
              <a:alpha val="4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5B810EEE-6B19-C94D-8798-987BA1A4FBB9}"/>
              </a:ext>
            </a:extLst>
          </p:cNvPr>
          <p:cNvSpPr/>
          <p:nvPr/>
        </p:nvSpPr>
        <p:spPr>
          <a:xfrm rot="5400000">
            <a:off x="8899714" y="3574016"/>
            <a:ext cx="1459636" cy="3253455"/>
          </a:xfrm>
          <a:prstGeom prst="ellipse">
            <a:avLst/>
          </a:prstGeom>
          <a:solidFill>
            <a:schemeClr val="accent1">
              <a:alpha val="4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0972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92919-E1B3-E84E-95FC-F8DD41255B8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Modified Participation Ratios</a:t>
            </a:r>
          </a:p>
        </p:txBody>
      </p:sp>
      <p:pic>
        <p:nvPicPr>
          <p:cNvPr id="10" name="Content Placeholder 9">
            <a:extLst>
              <a:ext uri="{FF2B5EF4-FFF2-40B4-BE49-F238E27FC236}">
                <a16:creationId xmlns:a16="http://schemas.microsoft.com/office/drawing/2014/main" id="{9001AC74-712C-E547-AB09-E053C744C03E}"/>
              </a:ext>
            </a:extLst>
          </p:cNvPr>
          <p:cNvPicPr>
            <a:picLocks noGrp="1" noChangeAspect="1"/>
          </p:cNvPicPr>
          <p:nvPr>
            <p:ph idx="1"/>
          </p:nvPr>
        </p:nvPicPr>
        <p:blipFill>
          <a:blip r:embed="rId3"/>
          <a:stretch>
            <a:fillRect/>
          </a:stretch>
        </p:blipFill>
        <p:spPr>
          <a:xfrm>
            <a:off x="3041650" y="2002068"/>
            <a:ext cx="6108700" cy="3644900"/>
          </a:xfrm>
        </p:spPr>
      </p:pic>
      <p:sp>
        <p:nvSpPr>
          <p:cNvPr id="11" name="TextBox 10">
            <a:extLst>
              <a:ext uri="{FF2B5EF4-FFF2-40B4-BE49-F238E27FC236}">
                <a16:creationId xmlns:a16="http://schemas.microsoft.com/office/drawing/2014/main" id="{0F630322-1D37-064C-AD89-F49EE4EEDC2C}"/>
              </a:ext>
            </a:extLst>
          </p:cNvPr>
          <p:cNvSpPr txBox="1"/>
          <p:nvPr/>
        </p:nvSpPr>
        <p:spPr>
          <a:xfrm>
            <a:off x="2595716" y="5958348"/>
            <a:ext cx="7462684"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transition is almost completely local to global, and possibly discontinuous. </a:t>
            </a:r>
          </a:p>
        </p:txBody>
      </p:sp>
    </p:spTree>
    <p:extLst>
      <p:ext uri="{BB962C8B-B14F-4D97-AF65-F5344CB8AC3E}">
        <p14:creationId xmlns:p14="http://schemas.microsoft.com/office/powerpoint/2010/main" val="42220399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3">
            <a:extLst>
              <a:ext uri="{FF2B5EF4-FFF2-40B4-BE49-F238E27FC236}">
                <a16:creationId xmlns:a16="http://schemas.microsoft.com/office/drawing/2014/main" id="{8761DDFE-071F-4200-B0AA-394476C2D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A51EFA-88AB-7248-8D55-DED13E5F2DFD}"/>
              </a:ext>
            </a:extLst>
          </p:cNvPr>
          <p:cNvSpPr>
            <a:spLocks noGrp="1"/>
          </p:cNvSpPr>
          <p:nvPr>
            <p:ph type="title"/>
          </p:nvPr>
        </p:nvSpPr>
        <p:spPr>
          <a:xfrm>
            <a:off x="2502220" y="396011"/>
            <a:ext cx="6648047" cy="1680519"/>
          </a:xfrm>
        </p:spPr>
        <p:txBody>
          <a:bodyPr>
            <a:normAutofit/>
          </a:bodyPr>
          <a:lstStyle/>
          <a:p>
            <a:r>
              <a:rPr lang="en-US" sz="4000" dirty="0">
                <a:latin typeface="Times New Roman" panose="02020603050405020304" pitchFamily="18" charset="0"/>
                <a:cs typeface="Times New Roman" panose="02020603050405020304" pitchFamily="18" charset="0"/>
              </a:rPr>
              <a:t>Participation Ratio (Average)</a:t>
            </a:r>
          </a:p>
        </p:txBody>
      </p:sp>
      <p:sp>
        <p:nvSpPr>
          <p:cNvPr id="11" name="Content Placeholder 10">
            <a:extLst>
              <a:ext uri="{FF2B5EF4-FFF2-40B4-BE49-F238E27FC236}">
                <a16:creationId xmlns:a16="http://schemas.microsoft.com/office/drawing/2014/main" id="{7000C2C8-FC59-49DC-9F64-A5BE01EF5289}"/>
              </a:ext>
            </a:extLst>
          </p:cNvPr>
          <p:cNvSpPr>
            <a:spLocks noGrp="1"/>
          </p:cNvSpPr>
          <p:nvPr>
            <p:ph idx="1"/>
          </p:nvPr>
        </p:nvSpPr>
        <p:spPr>
          <a:xfrm>
            <a:off x="2956754" y="5519124"/>
            <a:ext cx="5178960" cy="1405766"/>
          </a:xfrm>
        </p:spPr>
        <p:txBody>
          <a:bodyPr anchor="ctr">
            <a:normAutofit/>
          </a:bodyPr>
          <a:lstStyle/>
          <a:p>
            <a:r>
              <a:rPr lang="en-US" sz="2000" dirty="0">
                <a:latin typeface="Times New Roman" panose="02020603050405020304" pitchFamily="18" charset="0"/>
                <a:cs typeface="Times New Roman" panose="02020603050405020304" pitchFamily="18" charset="0"/>
              </a:rPr>
              <a:t>Transition region from S~0.2 to S~0.7, where nodes are transitioning from local to global. </a:t>
            </a:r>
          </a:p>
        </p:txBody>
      </p:sp>
      <p:pic>
        <p:nvPicPr>
          <p:cNvPr id="5" name="Content Placeholder 4">
            <a:extLst>
              <a:ext uri="{FF2B5EF4-FFF2-40B4-BE49-F238E27FC236}">
                <a16:creationId xmlns:a16="http://schemas.microsoft.com/office/drawing/2014/main" id="{80AB741A-0F2A-BB40-A31C-128819A3F674}"/>
              </a:ext>
            </a:extLst>
          </p:cNvPr>
          <p:cNvPicPr>
            <a:picLocks noChangeAspect="1"/>
          </p:cNvPicPr>
          <p:nvPr/>
        </p:nvPicPr>
        <p:blipFill>
          <a:blip r:embed="rId3"/>
          <a:stretch>
            <a:fillRect/>
          </a:stretch>
        </p:blipFill>
        <p:spPr>
          <a:xfrm>
            <a:off x="2815451" y="2210309"/>
            <a:ext cx="6021586" cy="3534795"/>
          </a:xfrm>
          <a:prstGeom prst="rect">
            <a:avLst/>
          </a:prstGeom>
        </p:spPr>
      </p:pic>
      <p:sp>
        <p:nvSpPr>
          <p:cNvPr id="10" name="Donut 9">
            <a:extLst>
              <a:ext uri="{FF2B5EF4-FFF2-40B4-BE49-F238E27FC236}">
                <a16:creationId xmlns:a16="http://schemas.microsoft.com/office/drawing/2014/main" id="{DBDD0655-ED14-BB48-882C-63010E219D0F}"/>
              </a:ext>
            </a:extLst>
          </p:cNvPr>
          <p:cNvSpPr/>
          <p:nvPr/>
        </p:nvSpPr>
        <p:spPr>
          <a:xfrm rot="1869710">
            <a:off x="4732216" y="2575845"/>
            <a:ext cx="1063807" cy="2556709"/>
          </a:xfrm>
          <a:prstGeom prst="donut">
            <a:avLst>
              <a:gd name="adj" fmla="val 0"/>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6774737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51EFA-88AB-7248-8D55-DED13E5F2DFD}"/>
              </a:ext>
            </a:extLst>
          </p:cNvPr>
          <p:cNvSpPr>
            <a:spLocks noGrp="1"/>
          </p:cNvSpPr>
          <p:nvPr>
            <p:ph type="title"/>
          </p:nvPr>
        </p:nvSpPr>
        <p:spPr>
          <a:xfrm>
            <a:off x="838198" y="547815"/>
            <a:ext cx="5167185" cy="1680519"/>
          </a:xfrm>
        </p:spPr>
        <p:txBody>
          <a:bodyPr>
            <a:normAutofit/>
          </a:bodyPr>
          <a:lstStyle/>
          <a:p>
            <a:r>
              <a:rPr lang="en-US" sz="4000" dirty="0">
                <a:latin typeface="Times New Roman" panose="02020603050405020304" pitchFamily="18" charset="0"/>
                <a:cs typeface="Times New Roman" panose="02020603050405020304" pitchFamily="18" charset="0"/>
              </a:rPr>
              <a:t>Synchronized Chaos</a:t>
            </a:r>
          </a:p>
        </p:txBody>
      </p:sp>
      <p:sp>
        <p:nvSpPr>
          <p:cNvPr id="11" name="Content Placeholder 10">
            <a:extLst>
              <a:ext uri="{FF2B5EF4-FFF2-40B4-BE49-F238E27FC236}">
                <a16:creationId xmlns:a16="http://schemas.microsoft.com/office/drawing/2014/main" id="{7000C2C8-FC59-49DC-9F64-A5BE01EF5289}"/>
              </a:ext>
            </a:extLst>
          </p:cNvPr>
          <p:cNvSpPr>
            <a:spLocks noGrp="1"/>
          </p:cNvSpPr>
          <p:nvPr>
            <p:ph idx="1"/>
          </p:nvPr>
        </p:nvSpPr>
        <p:spPr>
          <a:xfrm>
            <a:off x="306164" y="3078421"/>
            <a:ext cx="5178960" cy="1680519"/>
          </a:xfrm>
        </p:spPr>
        <p:txBody>
          <a:bodyPr anchor="ctr">
            <a:normAutofit/>
          </a:bodyPr>
          <a:lstStyle/>
          <a:p>
            <a:r>
              <a:rPr lang="en-US" sz="2000" dirty="0">
                <a:latin typeface="Times New Roman" panose="02020603050405020304" pitchFamily="18" charset="0"/>
                <a:cs typeface="Times New Roman" panose="02020603050405020304" pitchFamily="18" charset="0"/>
              </a:rPr>
              <a:t>All nodes have the same value, and the system behaves like one node. </a:t>
            </a:r>
          </a:p>
        </p:txBody>
      </p:sp>
      <p:pic>
        <p:nvPicPr>
          <p:cNvPr id="8" name="Picture 7">
            <a:extLst>
              <a:ext uri="{FF2B5EF4-FFF2-40B4-BE49-F238E27FC236}">
                <a16:creationId xmlns:a16="http://schemas.microsoft.com/office/drawing/2014/main" id="{0470A85B-3E76-E84C-B139-5DE846A2627B}"/>
              </a:ext>
            </a:extLst>
          </p:cNvPr>
          <p:cNvPicPr>
            <a:picLocks noChangeAspect="1"/>
          </p:cNvPicPr>
          <p:nvPr/>
        </p:nvPicPr>
        <p:blipFill>
          <a:blip r:embed="rId3"/>
          <a:stretch>
            <a:fillRect/>
          </a:stretch>
        </p:blipFill>
        <p:spPr>
          <a:xfrm>
            <a:off x="6155756" y="3516770"/>
            <a:ext cx="6018524" cy="3309035"/>
          </a:xfrm>
          <a:prstGeom prst="rect">
            <a:avLst/>
          </a:prstGeom>
        </p:spPr>
      </p:pic>
      <p:sp>
        <p:nvSpPr>
          <p:cNvPr id="9" name="Donut 8">
            <a:extLst>
              <a:ext uri="{FF2B5EF4-FFF2-40B4-BE49-F238E27FC236}">
                <a16:creationId xmlns:a16="http://schemas.microsoft.com/office/drawing/2014/main" id="{FE072149-0CEA-B54E-82BB-5683CE2A3935}"/>
              </a:ext>
            </a:extLst>
          </p:cNvPr>
          <p:cNvSpPr/>
          <p:nvPr/>
        </p:nvSpPr>
        <p:spPr>
          <a:xfrm rot="5400000">
            <a:off x="9474976" y="3163893"/>
            <a:ext cx="1063807" cy="1997841"/>
          </a:xfrm>
          <a:prstGeom prst="donut">
            <a:avLst>
              <a:gd name="adj" fmla="val 0"/>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2" name="Picture 11">
            <a:extLst>
              <a:ext uri="{FF2B5EF4-FFF2-40B4-BE49-F238E27FC236}">
                <a16:creationId xmlns:a16="http://schemas.microsoft.com/office/drawing/2014/main" id="{4BA14FF0-60EC-764E-A478-A84ACF242E99}"/>
              </a:ext>
            </a:extLst>
          </p:cNvPr>
          <p:cNvPicPr>
            <a:picLocks noChangeAspect="1"/>
          </p:cNvPicPr>
          <p:nvPr/>
        </p:nvPicPr>
        <p:blipFill>
          <a:blip r:embed="rId4"/>
          <a:stretch>
            <a:fillRect/>
          </a:stretch>
        </p:blipFill>
        <p:spPr>
          <a:xfrm>
            <a:off x="6155756" y="32195"/>
            <a:ext cx="6018524" cy="3539583"/>
          </a:xfrm>
          <a:prstGeom prst="rect">
            <a:avLst/>
          </a:prstGeom>
        </p:spPr>
      </p:pic>
      <p:sp>
        <p:nvSpPr>
          <p:cNvPr id="10" name="Donut 9">
            <a:extLst>
              <a:ext uri="{FF2B5EF4-FFF2-40B4-BE49-F238E27FC236}">
                <a16:creationId xmlns:a16="http://schemas.microsoft.com/office/drawing/2014/main" id="{DBDD0655-ED14-BB48-882C-63010E219D0F}"/>
              </a:ext>
            </a:extLst>
          </p:cNvPr>
          <p:cNvSpPr/>
          <p:nvPr/>
        </p:nvSpPr>
        <p:spPr>
          <a:xfrm rot="5400000">
            <a:off x="9195542" y="-483708"/>
            <a:ext cx="1063807" cy="2556709"/>
          </a:xfrm>
          <a:prstGeom prst="donut">
            <a:avLst>
              <a:gd name="adj" fmla="val 0"/>
            </a:avLst>
          </a:prstGeom>
          <a:ln w="6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9439100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7941D-BD94-AA41-920A-795C8730681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Large connection strength values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45280A4-4C1F-5A47-A2FC-5C784E9BFB14}"/>
                  </a:ext>
                </a:extLst>
              </p:cNvPr>
              <p:cNvSpPr>
                <a:spLocks noGrp="1"/>
              </p:cNvSpPr>
              <p:nvPr>
                <p:ph idx="1"/>
              </p:nvPr>
            </p:nvSpPr>
            <p:spPr/>
            <p:txBody>
              <a:bodyPr>
                <a:normAutofit/>
              </a:bodyPr>
              <a:lstStyle/>
              <a:p>
                <a:pPr marL="0" indent="0">
                  <a:buNone/>
                </a:pPr>
                <a:r>
                  <a:rPr lang="en-US" dirty="0">
                    <a:latin typeface="Times New Roman" panose="02020603050405020304" pitchFamily="18" charset="0"/>
                    <a:cs typeface="Times New Roman" panose="02020603050405020304" pitchFamily="18" charset="0"/>
                  </a:rPr>
                  <a:t>A synchronized chaotic state is stable to independent single-node perturbations.</a:t>
                </a:r>
              </a:p>
              <a:p>
                <a:pPr marL="0" indent="0">
                  <a:buNone/>
                </a:pPr>
                <a14:m>
                  <m:oMathPara xmlns:m="http://schemas.openxmlformats.org/officeDocument/2006/math">
                    <m:oMathParaPr>
                      <m:jc m:val="left"/>
                    </m:oMathParaPr>
                    <m:oMath xmlns:m="http://schemas.openxmlformats.org/officeDocument/2006/math">
                      <m:r>
                        <a:rPr lang="en-US" b="0" i="1" smtClean="0">
                          <a:latin typeface="Cambria Math" panose="02040503050406030204" pitchFamily="18" charset="0"/>
                          <a:cs typeface="Times New Roman" panose="02020603050405020304" pitchFamily="18" charset="0"/>
                        </a:rPr>
                        <m:t>𝑓</m:t>
                      </m:r>
                      <m:d>
                        <m:dPr>
                          <m:ctrlPr>
                            <a:rPr lang="en-US" b="0" i="1" smtClean="0">
                              <a:latin typeface="Cambria Math" panose="02040503050406030204" pitchFamily="18" charset="0"/>
                              <a:cs typeface="Times New Roman" panose="02020603050405020304" pitchFamily="18" charset="0"/>
                            </a:rPr>
                          </m:ctrlPr>
                        </m:dPr>
                        <m:e>
                          <m:sSub>
                            <m:sSubPr>
                              <m:ctrlPr>
                                <a:rPr lang="en-US" b="0" i="1" smtClean="0">
                                  <a:latin typeface="Cambria Math" panose="02040503050406030204" pitchFamily="18" charset="0"/>
                                  <a:cs typeface="Times New Roman" panose="02020603050405020304" pitchFamily="18" charset="0"/>
                                </a:rPr>
                              </m:ctrlPr>
                            </m:sSubPr>
                            <m:e>
                              <m:r>
                                <a:rPr lang="en-US" b="0" i="1" smtClean="0">
                                  <a:latin typeface="Cambria Math" panose="02040503050406030204" pitchFamily="18" charset="0"/>
                                  <a:cs typeface="Times New Roman" panose="02020603050405020304" pitchFamily="18" charset="0"/>
                                </a:rPr>
                                <m:t>𝑥</m:t>
                              </m:r>
                            </m:e>
                            <m:sub>
                              <m:r>
                                <a:rPr lang="en-US" b="0" i="1" smtClean="0">
                                  <a:latin typeface="Cambria Math" panose="02040503050406030204" pitchFamily="18" charset="0"/>
                                  <a:cs typeface="Times New Roman" panose="02020603050405020304" pitchFamily="18" charset="0"/>
                                </a:rPr>
                                <m:t>𝑖</m:t>
                              </m:r>
                            </m:sub>
                          </m:sSub>
                          <m:r>
                            <a:rPr lang="en-US" b="0" i="1" smtClean="0">
                              <a:latin typeface="Cambria Math" panose="02040503050406030204" pitchFamily="18" charset="0"/>
                              <a:cs typeface="Times New Roman" panose="02020603050405020304" pitchFamily="18" charset="0"/>
                            </a:rPr>
                            <m:t>+</m:t>
                          </m:r>
                          <m:sSub>
                            <m:sSubPr>
                              <m:ctrlPr>
                                <a:rPr lang="en-US" b="0" i="1" smtClean="0">
                                  <a:latin typeface="Cambria Math" panose="02040503050406030204" pitchFamily="18" charset="0"/>
                                  <a:cs typeface="Times New Roman" panose="02020603050405020304" pitchFamily="18" charset="0"/>
                                </a:rPr>
                              </m:ctrlPr>
                            </m:sSubPr>
                            <m:e>
                              <m:r>
                                <a:rPr lang="en-US" b="0" i="1" smtClean="0">
                                  <a:latin typeface="Cambria Math" panose="02040503050406030204" pitchFamily="18" charset="0"/>
                                  <a:ea typeface="Cambria Math" panose="02040503050406030204" pitchFamily="18" charset="0"/>
                                  <a:cs typeface="Times New Roman" panose="02020603050405020304" pitchFamily="18" charset="0"/>
                                </a:rPr>
                                <m:t>𝛿</m:t>
                              </m:r>
                            </m:e>
                            <m:sub>
                              <m:sSub>
                                <m:sSubPr>
                                  <m:ctrlPr>
                                    <a:rPr lang="en-US" b="0" i="1" smtClean="0">
                                      <a:latin typeface="Cambria Math" panose="02040503050406030204" pitchFamily="18" charset="0"/>
                                      <a:cs typeface="Times New Roman" panose="02020603050405020304" pitchFamily="18" charset="0"/>
                                    </a:rPr>
                                  </m:ctrlPr>
                                </m:sSubPr>
                                <m:e>
                                  <m:r>
                                    <a:rPr lang="en-US" b="0" i="1" smtClean="0">
                                      <a:latin typeface="Cambria Math" panose="02040503050406030204" pitchFamily="18" charset="0"/>
                                      <a:cs typeface="Times New Roman" panose="02020603050405020304" pitchFamily="18" charset="0"/>
                                    </a:rPr>
                                    <m:t>𝑥</m:t>
                                  </m:r>
                                </m:e>
                                <m:sub>
                                  <m:r>
                                    <a:rPr lang="en-US" b="0" i="1" smtClean="0">
                                      <a:latin typeface="Cambria Math" panose="02040503050406030204" pitchFamily="18" charset="0"/>
                                      <a:cs typeface="Times New Roman" panose="02020603050405020304" pitchFamily="18" charset="0"/>
                                    </a:rPr>
                                    <m:t>𝑖</m:t>
                                  </m:r>
                                </m:sub>
                              </m:sSub>
                            </m:sub>
                          </m:sSub>
                        </m:e>
                      </m:d>
                      <m:r>
                        <a:rPr lang="en-US" i="1">
                          <a:latin typeface="Cambria Math" panose="02040503050406030204" pitchFamily="18" charset="0"/>
                          <a:cs typeface="Times New Roman" panose="02020603050405020304" pitchFamily="18" charset="0"/>
                        </a:rPr>
                        <m:t>=</m:t>
                      </m:r>
                      <m:d>
                        <m:dPr>
                          <m:ctrlPr>
                            <a:rPr lang="en-US" i="1">
                              <a:latin typeface="Cambria Math" panose="02040503050406030204" pitchFamily="18" charset="0"/>
                              <a:cs typeface="Times New Roman" panose="02020603050405020304" pitchFamily="18" charset="0"/>
                            </a:rPr>
                          </m:ctrlPr>
                        </m:dPr>
                        <m:e>
                          <m:r>
                            <a:rPr lang="en-US" i="1">
                              <a:latin typeface="Cambria Math" panose="02040503050406030204" pitchFamily="18" charset="0"/>
                              <a:cs typeface="Times New Roman" panose="02020603050405020304" pitchFamily="18" charset="0"/>
                            </a:rPr>
                            <m:t>1−</m:t>
                          </m:r>
                          <m:r>
                            <a:rPr lang="en-US" i="1">
                              <a:latin typeface="Cambria Math" panose="02040503050406030204" pitchFamily="18" charset="0"/>
                              <a:cs typeface="Times New Roman" panose="02020603050405020304" pitchFamily="18" charset="0"/>
                            </a:rPr>
                            <m:t>𝑆</m:t>
                          </m:r>
                        </m:e>
                      </m:d>
                      <m:r>
                        <a:rPr lang="en-US" i="1">
                          <a:latin typeface="Cambria Math" panose="02040503050406030204" pitchFamily="18" charset="0"/>
                          <a:ea typeface="Cambria Math" panose="02040503050406030204" pitchFamily="18" charset="0"/>
                          <a:cs typeface="Times New Roman" panose="02020603050405020304" pitchFamily="18" charset="0"/>
                        </a:rPr>
                        <m:t>𝜇</m:t>
                      </m:r>
                      <m:sSub>
                        <m:sSubPr>
                          <m:ctrlPr>
                            <a:rPr lang="en-US" i="1">
                              <a:latin typeface="Cambria Math" panose="02040503050406030204" pitchFamily="18" charset="0"/>
                              <a:cs typeface="Times New Roman" panose="02020603050405020304" pitchFamily="18" charset="0"/>
                            </a:rPr>
                          </m:ctrlPr>
                        </m:sSubPr>
                        <m:e>
                          <m:r>
                            <a:rPr lang="en-US" b="0" i="1" smtClean="0">
                              <a:latin typeface="Cambria Math" panose="02040503050406030204" pitchFamily="18" charset="0"/>
                              <a:cs typeface="Times New Roman" panose="02020603050405020304" pitchFamily="18" charset="0"/>
                            </a:rPr>
                            <m:t>(</m:t>
                          </m:r>
                          <m:r>
                            <a:rPr lang="en-US" i="1">
                              <a:latin typeface="Cambria Math" panose="02040503050406030204" pitchFamily="18" charset="0"/>
                              <a:cs typeface="Times New Roman" panose="02020603050405020304" pitchFamily="18" charset="0"/>
                            </a:rPr>
                            <m:t>𝑥</m:t>
                          </m:r>
                        </m:e>
                        <m:sub>
                          <m:r>
                            <a:rPr lang="en-US" i="1">
                              <a:latin typeface="Cambria Math" panose="02040503050406030204" pitchFamily="18" charset="0"/>
                              <a:cs typeface="Times New Roman" panose="02020603050405020304" pitchFamily="18" charset="0"/>
                            </a:rPr>
                            <m:t>𝑖</m:t>
                          </m:r>
                        </m:sub>
                      </m:sSub>
                      <m:r>
                        <a:rPr lang="en-US" b="0" i="1" smtClean="0">
                          <a:latin typeface="Cambria Math" panose="02040503050406030204" pitchFamily="18" charset="0"/>
                          <a:cs typeface="Times New Roman" panose="02020603050405020304" pitchFamily="18" charset="0"/>
                        </a:rPr>
                        <m:t>+</m:t>
                      </m:r>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𝛿</m:t>
                          </m:r>
                        </m:e>
                        <m:sub>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𝑥</m:t>
                              </m:r>
                            </m:e>
                            <m:sub>
                              <m:r>
                                <a:rPr lang="en-US" i="1">
                                  <a:latin typeface="Cambria Math" panose="02040503050406030204" pitchFamily="18" charset="0"/>
                                  <a:cs typeface="Times New Roman" panose="02020603050405020304" pitchFamily="18" charset="0"/>
                                </a:rPr>
                                <m:t>𝑖</m:t>
                              </m:r>
                            </m:sub>
                          </m:sSub>
                        </m:sub>
                      </m:sSub>
                      <m:r>
                        <a:rPr lang="en-US" b="0" i="1" smtClean="0">
                          <a:latin typeface="Cambria Math" panose="02040503050406030204" pitchFamily="18" charset="0"/>
                          <a:cs typeface="Times New Roman" panose="02020603050405020304" pitchFamily="18" charset="0"/>
                        </a:rPr>
                        <m:t>)</m:t>
                      </m:r>
                      <m:d>
                        <m:dPr>
                          <m:ctrlPr>
                            <a:rPr lang="en-US">
                              <a:latin typeface="Cambria Math" panose="02040503050406030204" pitchFamily="18" charset="0"/>
                              <a:cs typeface="Times New Roman" panose="02020603050405020304" pitchFamily="18" charset="0"/>
                            </a:rPr>
                          </m:ctrlPr>
                        </m:dPr>
                        <m:e>
                          <m:r>
                            <a:rPr lang="en-US">
                              <a:latin typeface="Cambria Math" panose="02040503050406030204" pitchFamily="18" charset="0"/>
                              <a:cs typeface="Times New Roman" panose="02020603050405020304" pitchFamily="18" charset="0"/>
                            </a:rPr>
                            <m:t>1−</m:t>
                          </m:r>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𝑥</m:t>
                              </m:r>
                            </m:e>
                            <m:sub>
                              <m:r>
                                <a:rPr lang="en-US" i="1">
                                  <a:latin typeface="Cambria Math" panose="02040503050406030204" pitchFamily="18" charset="0"/>
                                  <a:cs typeface="Times New Roman" panose="02020603050405020304" pitchFamily="18" charset="0"/>
                                </a:rPr>
                                <m:t>𝑖</m:t>
                              </m:r>
                            </m:sub>
                          </m:sSub>
                          <m:r>
                            <a:rPr lang="en-US" b="0" i="1" smtClean="0">
                              <a:latin typeface="Cambria Math" panose="02040503050406030204" pitchFamily="18" charset="0"/>
                              <a:cs typeface="Times New Roman" panose="02020603050405020304" pitchFamily="18" charset="0"/>
                            </a:rPr>
                            <m:t>−</m:t>
                          </m:r>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𝛿</m:t>
                              </m:r>
                            </m:e>
                            <m:sub>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𝑥</m:t>
                                  </m:r>
                                </m:e>
                                <m:sub>
                                  <m:r>
                                    <a:rPr lang="en-US" i="1">
                                      <a:latin typeface="Cambria Math" panose="02040503050406030204" pitchFamily="18" charset="0"/>
                                      <a:cs typeface="Times New Roman" panose="02020603050405020304" pitchFamily="18" charset="0"/>
                                    </a:rPr>
                                    <m:t>𝑖</m:t>
                                  </m:r>
                                </m:sub>
                              </m:sSub>
                            </m:sub>
                          </m:sSub>
                        </m:e>
                      </m:d>
                      <m:r>
                        <a:rPr lang="en-US" i="1">
                          <a:latin typeface="Cambria Math" panose="02040503050406030204" pitchFamily="18" charset="0"/>
                          <a:cs typeface="Times New Roman" panose="02020603050405020304" pitchFamily="18" charset="0"/>
                        </a:rPr>
                        <m:t>+</m:t>
                      </m:r>
                      <m:r>
                        <a:rPr lang="en-US" b="0" i="1" smtClean="0">
                          <a:latin typeface="Cambria Math" panose="02040503050406030204" pitchFamily="18" charset="0"/>
                          <a:cs typeface="Times New Roman" panose="02020603050405020304" pitchFamily="18" charset="0"/>
                        </a:rPr>
                        <m:t>𝑆</m:t>
                      </m:r>
                      <m:r>
                        <a:rPr lang="en-US" i="1">
                          <a:latin typeface="Cambria Math" panose="02040503050406030204" pitchFamily="18" charset="0"/>
                          <a:ea typeface="Cambria Math" panose="02040503050406030204" pitchFamily="18" charset="0"/>
                          <a:cs typeface="Times New Roman" panose="02020603050405020304" pitchFamily="18" charset="0"/>
                        </a:rPr>
                        <m:t>𝜇</m:t>
                      </m:r>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𝑥</m:t>
                          </m:r>
                        </m:e>
                        <m:sub>
                          <m:r>
                            <a:rPr lang="en-US" i="1">
                              <a:latin typeface="Cambria Math" panose="02040503050406030204" pitchFamily="18" charset="0"/>
                              <a:cs typeface="Times New Roman" panose="02020603050405020304" pitchFamily="18" charset="0"/>
                            </a:rPr>
                            <m:t>𝑖</m:t>
                          </m:r>
                        </m:sub>
                      </m:sSub>
                      <m:r>
                        <a:rPr lang="en-US" i="1" smtClean="0">
                          <a:latin typeface="Cambria Math" panose="02040503050406030204" pitchFamily="18" charset="0"/>
                          <a:cs typeface="Times New Roman" panose="02020603050405020304" pitchFamily="18" charset="0"/>
                        </a:rPr>
                        <m:t> </m:t>
                      </m:r>
                      <m:d>
                        <m:dPr>
                          <m:ctrlPr>
                            <a:rPr lang="en-US" i="1">
                              <a:latin typeface="Cambria Math" panose="02040503050406030204" pitchFamily="18" charset="0"/>
                              <a:cs typeface="Times New Roman" panose="02020603050405020304" pitchFamily="18" charset="0"/>
                            </a:rPr>
                          </m:ctrlPr>
                        </m:dPr>
                        <m:e>
                          <m:r>
                            <a:rPr lang="en-US">
                              <a:latin typeface="Cambria Math" panose="02040503050406030204" pitchFamily="18" charset="0"/>
                              <a:cs typeface="Times New Roman" panose="02020603050405020304" pitchFamily="18" charset="0"/>
                            </a:rPr>
                            <m:t>1−</m:t>
                          </m:r>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𝑥</m:t>
                              </m:r>
                            </m:e>
                            <m:sub>
                              <m:r>
                                <a:rPr lang="en-US" i="1">
                                  <a:latin typeface="Cambria Math" panose="02040503050406030204" pitchFamily="18" charset="0"/>
                                  <a:cs typeface="Times New Roman" panose="02020603050405020304" pitchFamily="18" charset="0"/>
                                </a:rPr>
                                <m:t>𝑖</m:t>
                              </m:r>
                            </m:sub>
                          </m:sSub>
                        </m:e>
                      </m:d>
                    </m:oMath>
                  </m:oMathPara>
                </a14:m>
                <a:endParaRPr lang="en-US" i="1" dirty="0">
                  <a:latin typeface="Cambria Math" panose="02040503050406030204" pitchFamily="18" charset="0"/>
                  <a:cs typeface="Times New Roman" panose="02020603050405020304" pitchFamily="18" charset="0"/>
                </a:endParaRPr>
              </a:p>
              <a:p>
                <a:pPr marL="0" indent="0">
                  <a:buNone/>
                </a:pPr>
                <a:r>
                  <a:rPr lang="en-US" b="0" dirty="0">
                    <a:cs typeface="Times New Roman" panose="02020603050405020304" pitchFamily="18" charset="0"/>
                  </a:rPr>
                  <a:t>                     </a:t>
                </a:r>
                <a14:m>
                  <m:oMath xmlns:m="http://schemas.openxmlformats.org/officeDocument/2006/math">
                    <m:r>
                      <a:rPr lang="en-US" b="0" i="0" smtClean="0">
                        <a:latin typeface="Cambria Math" panose="02040503050406030204" pitchFamily="18" charset="0"/>
                        <a:cs typeface="Times New Roman" panose="02020603050405020304" pitchFamily="18" charset="0"/>
                      </a:rPr>
                      <m:t> </m:t>
                    </m:r>
                    <m:r>
                      <a:rPr lang="en-US" i="1">
                        <a:latin typeface="Cambria Math" panose="02040503050406030204" pitchFamily="18" charset="0"/>
                        <a:cs typeface="Times New Roman" panose="02020603050405020304" pitchFamily="18" charset="0"/>
                      </a:rPr>
                      <m:t>=</m:t>
                    </m:r>
                    <m:r>
                      <a:rPr lang="en-US" b="0" i="1" smtClean="0">
                        <a:latin typeface="Cambria Math" panose="02040503050406030204" pitchFamily="18" charset="0"/>
                        <a:cs typeface="Times New Roman" panose="02020603050405020304" pitchFamily="18" charset="0"/>
                      </a:rPr>
                      <m:t>𝑓</m:t>
                    </m:r>
                    <m:d>
                      <m:dPr>
                        <m:ctrlPr>
                          <a:rPr lang="en-US" b="0" i="1" smtClean="0">
                            <a:latin typeface="Cambria Math" panose="02040503050406030204" pitchFamily="18" charset="0"/>
                            <a:cs typeface="Times New Roman" panose="02020603050405020304" pitchFamily="18" charset="0"/>
                          </a:rPr>
                        </m:ctrlPr>
                      </m:dPr>
                      <m:e>
                        <m:sSub>
                          <m:sSubPr>
                            <m:ctrlPr>
                              <a:rPr lang="en-US" b="0" i="1" smtClean="0">
                                <a:latin typeface="Cambria Math" panose="02040503050406030204" pitchFamily="18" charset="0"/>
                                <a:cs typeface="Times New Roman" panose="02020603050405020304" pitchFamily="18" charset="0"/>
                              </a:rPr>
                            </m:ctrlPr>
                          </m:sSubPr>
                          <m:e>
                            <m:r>
                              <a:rPr lang="en-US" b="0" i="1" smtClean="0">
                                <a:latin typeface="Cambria Math" panose="02040503050406030204" pitchFamily="18" charset="0"/>
                                <a:cs typeface="Times New Roman" panose="02020603050405020304" pitchFamily="18" charset="0"/>
                              </a:rPr>
                              <m:t>𝑥</m:t>
                            </m:r>
                          </m:e>
                          <m:sub>
                            <m:r>
                              <a:rPr lang="en-US" b="0" i="1" smtClean="0">
                                <a:latin typeface="Cambria Math" panose="02040503050406030204" pitchFamily="18" charset="0"/>
                                <a:cs typeface="Times New Roman" panose="02020603050405020304" pitchFamily="18" charset="0"/>
                              </a:rPr>
                              <m:t>𝑖</m:t>
                            </m:r>
                          </m:sub>
                        </m:sSub>
                      </m:e>
                    </m:d>
                    <m:r>
                      <a:rPr lang="en-US" i="1">
                        <a:latin typeface="Cambria Math" panose="02040503050406030204" pitchFamily="18" charset="0"/>
                        <a:cs typeface="Times New Roman" panose="02020603050405020304" pitchFamily="18" charset="0"/>
                      </a:rPr>
                      <m:t>+</m:t>
                    </m:r>
                    <m:d>
                      <m:dPr>
                        <m:ctrlPr>
                          <a:rPr lang="en-US" i="1">
                            <a:latin typeface="Cambria Math" panose="02040503050406030204" pitchFamily="18" charset="0"/>
                            <a:cs typeface="Times New Roman" panose="02020603050405020304" pitchFamily="18" charset="0"/>
                          </a:rPr>
                        </m:ctrlPr>
                      </m:dPr>
                      <m:e>
                        <m:r>
                          <a:rPr lang="en-US" i="1">
                            <a:latin typeface="Cambria Math" panose="02040503050406030204" pitchFamily="18" charset="0"/>
                            <a:cs typeface="Times New Roman" panose="02020603050405020304" pitchFamily="18" charset="0"/>
                          </a:rPr>
                          <m:t>1−</m:t>
                        </m:r>
                        <m:r>
                          <a:rPr lang="en-US" i="1">
                            <a:latin typeface="Cambria Math" panose="02040503050406030204" pitchFamily="18" charset="0"/>
                            <a:cs typeface="Times New Roman" panose="02020603050405020304" pitchFamily="18" charset="0"/>
                          </a:rPr>
                          <m:t>𝑆</m:t>
                        </m:r>
                      </m:e>
                    </m:d>
                    <m:r>
                      <a:rPr lang="en-US" i="1">
                        <a:latin typeface="Cambria Math" panose="02040503050406030204" pitchFamily="18" charset="0"/>
                        <a:ea typeface="Cambria Math" panose="02040503050406030204" pitchFamily="18" charset="0"/>
                        <a:cs typeface="Times New Roman" panose="02020603050405020304" pitchFamily="18" charset="0"/>
                      </a:rPr>
                      <m:t>𝜇</m:t>
                    </m:r>
                    <m:d>
                      <m:dPr>
                        <m:ctrlPr>
                          <a:rPr lang="en-US" i="1">
                            <a:latin typeface="Cambria Math" panose="02040503050406030204" pitchFamily="18" charset="0"/>
                            <a:ea typeface="Cambria Math" panose="02040503050406030204" pitchFamily="18" charset="0"/>
                            <a:cs typeface="Times New Roman" panose="02020603050405020304" pitchFamily="18" charset="0"/>
                          </a:rPr>
                        </m:ctrlPr>
                      </m:dPr>
                      <m:e>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𝛿</m:t>
                            </m:r>
                          </m:e>
                          <m:sub>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𝑥</m:t>
                                </m:r>
                              </m:e>
                              <m:sub>
                                <m:r>
                                  <a:rPr lang="en-US" i="1">
                                    <a:latin typeface="Cambria Math" panose="02040503050406030204" pitchFamily="18" charset="0"/>
                                    <a:cs typeface="Times New Roman" panose="02020603050405020304" pitchFamily="18" charset="0"/>
                                  </a:rPr>
                                  <m:t>𝑖</m:t>
                                </m:r>
                              </m:sub>
                            </m:sSub>
                          </m:sub>
                        </m:sSub>
                      </m:e>
                    </m:d>
                    <m:d>
                      <m:dPr>
                        <m:ctrlPr>
                          <a:rPr lang="en-US" b="0" i="1" smtClean="0">
                            <a:latin typeface="Cambria Math" panose="02040503050406030204" pitchFamily="18" charset="0"/>
                            <a:cs typeface="Times New Roman" panose="02020603050405020304" pitchFamily="18" charset="0"/>
                          </a:rPr>
                        </m:ctrlPr>
                      </m:dPr>
                      <m:e>
                        <m:r>
                          <a:rPr lang="en-US" b="0" i="1" smtClean="0">
                            <a:latin typeface="Cambria Math" panose="02040503050406030204" pitchFamily="18" charset="0"/>
                            <a:cs typeface="Times New Roman" panose="02020603050405020304" pitchFamily="18" charset="0"/>
                          </a:rPr>
                          <m:t>1−2</m:t>
                        </m:r>
                        <m:sSub>
                          <m:sSubPr>
                            <m:ctrlPr>
                              <a:rPr lang="en-US" b="0" i="1" smtClean="0">
                                <a:latin typeface="Cambria Math" panose="02040503050406030204" pitchFamily="18" charset="0"/>
                                <a:cs typeface="Times New Roman" panose="02020603050405020304" pitchFamily="18" charset="0"/>
                              </a:rPr>
                            </m:ctrlPr>
                          </m:sSubPr>
                          <m:e>
                            <m:r>
                              <a:rPr lang="en-US" b="0" i="1" smtClean="0">
                                <a:latin typeface="Cambria Math" panose="02040503050406030204" pitchFamily="18" charset="0"/>
                                <a:cs typeface="Times New Roman" panose="02020603050405020304" pitchFamily="18" charset="0"/>
                              </a:rPr>
                              <m:t>𝑥</m:t>
                            </m:r>
                          </m:e>
                          <m:sub>
                            <m:r>
                              <a:rPr lang="en-US" b="0" i="1" smtClean="0">
                                <a:latin typeface="Cambria Math" panose="02040503050406030204" pitchFamily="18" charset="0"/>
                                <a:cs typeface="Times New Roman" panose="02020603050405020304" pitchFamily="18" charset="0"/>
                              </a:rPr>
                              <m:t>𝑖</m:t>
                            </m:r>
                          </m:sub>
                        </m:sSub>
                      </m:e>
                    </m:d>
                    <m:r>
                      <a:rPr lang="en-US" b="0" i="0" smtClean="0">
                        <a:latin typeface="Cambria Math" panose="02040503050406030204" pitchFamily="18" charset="0"/>
                        <a:cs typeface="Times New Roman" panose="02020603050405020304" pitchFamily="18" charset="0"/>
                      </a:rPr>
                      <m:t>+</m:t>
                    </m:r>
                    <m:r>
                      <a:rPr lang="en-US" b="0" i="1" smtClean="0">
                        <a:latin typeface="Cambria Math" panose="02040503050406030204" pitchFamily="18" charset="0"/>
                        <a:cs typeface="Times New Roman" panose="02020603050405020304" pitchFamily="18" charset="0"/>
                      </a:rPr>
                      <m:t>𝑂</m:t>
                    </m:r>
                    <m:r>
                      <a:rPr lang="en-US" b="0" i="1" smtClean="0">
                        <a:latin typeface="Cambria Math" panose="02040503050406030204" pitchFamily="18" charset="0"/>
                        <a:ea typeface="Cambria Math" panose="02040503050406030204" pitchFamily="18" charset="0"/>
                        <a:cs typeface="Times New Roman" panose="02020603050405020304" pitchFamily="18" charset="0"/>
                      </a:rPr>
                      <m:t>(</m:t>
                    </m:r>
                    <m:sSup>
                      <m:sSupPr>
                        <m:ctrlPr>
                          <a:rPr lang="en-US" b="0" i="1" smtClean="0">
                            <a:latin typeface="Cambria Math" panose="02040503050406030204" pitchFamily="18" charset="0"/>
                            <a:ea typeface="Cambria Math" panose="02040503050406030204" pitchFamily="18" charset="0"/>
                            <a:cs typeface="Times New Roman" panose="02020603050405020304" pitchFamily="18" charset="0"/>
                          </a:rPr>
                        </m:ctrlPr>
                      </m:sSupPr>
                      <m:e>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ea typeface="Cambria Math" panose="02040503050406030204" pitchFamily="18" charset="0"/>
                                <a:cs typeface="Times New Roman" panose="02020603050405020304" pitchFamily="18" charset="0"/>
                              </a:rPr>
                              <m:t>𝛿</m:t>
                            </m:r>
                          </m:e>
                          <m:sub>
                            <m:sSub>
                              <m:sSubPr>
                                <m:ctrlPr>
                                  <a:rPr lang="en-US" i="1">
                                    <a:latin typeface="Cambria Math" panose="02040503050406030204" pitchFamily="18" charset="0"/>
                                    <a:cs typeface="Times New Roman" panose="02020603050405020304" pitchFamily="18" charset="0"/>
                                  </a:rPr>
                                </m:ctrlPr>
                              </m:sSubPr>
                              <m:e>
                                <m:r>
                                  <a:rPr lang="en-US" i="1">
                                    <a:latin typeface="Cambria Math" panose="02040503050406030204" pitchFamily="18" charset="0"/>
                                    <a:cs typeface="Times New Roman" panose="02020603050405020304" pitchFamily="18" charset="0"/>
                                  </a:rPr>
                                  <m:t>𝑥</m:t>
                                </m:r>
                              </m:e>
                              <m:sub>
                                <m:r>
                                  <a:rPr lang="en-US" i="1">
                                    <a:latin typeface="Cambria Math" panose="02040503050406030204" pitchFamily="18" charset="0"/>
                                    <a:cs typeface="Times New Roman" panose="02020603050405020304" pitchFamily="18" charset="0"/>
                                  </a:rPr>
                                  <m:t>𝑖</m:t>
                                </m:r>
                              </m:sub>
                            </m:sSub>
                          </m:sub>
                        </m:sSub>
                      </m:e>
                      <m:sup>
                        <m:r>
                          <a:rPr lang="en-US" b="0" i="1" smtClean="0">
                            <a:latin typeface="Cambria Math" panose="02040503050406030204" pitchFamily="18" charset="0"/>
                            <a:ea typeface="Cambria Math" panose="02040503050406030204" pitchFamily="18" charset="0"/>
                            <a:cs typeface="Times New Roman" panose="02020603050405020304" pitchFamily="18" charset="0"/>
                          </a:rPr>
                          <m:t>2</m:t>
                        </m:r>
                      </m:sup>
                    </m:sSup>
                    <m:r>
                      <a:rPr lang="en-US" b="0" i="1" smtClean="0">
                        <a:latin typeface="Cambria Math" panose="02040503050406030204" pitchFamily="18" charset="0"/>
                        <a:ea typeface="Cambria Math" panose="02040503050406030204" pitchFamily="18" charset="0"/>
                        <a:cs typeface="Times New Roman" panose="02020603050405020304" pitchFamily="18" charset="0"/>
                      </a:rPr>
                      <m:t>)</m:t>
                    </m:r>
                  </m:oMath>
                </a14:m>
                <a:endParaRPr lang="en-US" b="0"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The system is synchronized if the perturbation shrinks, i.e. if </a:t>
                </a:r>
                <a:endParaRPr lang="en-US" b="0" i="1" dirty="0">
                  <a:latin typeface="Times New Roman" panose="02020603050405020304" pitchFamily="18" charset="0"/>
                  <a:cs typeface="Times New Roman" panose="02020603050405020304" pitchFamily="18" charset="0"/>
                </a:endParaRPr>
              </a:p>
              <a:p>
                <a:pPr marL="0" indent="0">
                  <a:buNone/>
                </a:pPr>
                <a:r>
                  <a:rPr lang="en-US" b="0" dirty="0">
                    <a:cs typeface="Times New Roman" panose="02020603050405020304" pitchFamily="18" charset="0"/>
                  </a:rPr>
                  <a:t>	</a:t>
                </a:r>
                <a14:m>
                  <m:oMath xmlns:m="http://schemas.openxmlformats.org/officeDocument/2006/math">
                    <m:d>
                      <m:dPr>
                        <m:ctrlPr>
                          <a:rPr lang="en-US" b="0" i="1" smtClean="0">
                            <a:latin typeface="Cambria Math" panose="02040503050406030204" pitchFamily="18" charset="0"/>
                            <a:cs typeface="Times New Roman" panose="02020603050405020304" pitchFamily="18" charset="0"/>
                          </a:rPr>
                        </m:ctrlPr>
                      </m:dPr>
                      <m:e>
                        <m:r>
                          <a:rPr lang="en-US" b="0" i="1" smtClean="0">
                            <a:latin typeface="Cambria Math" panose="02040503050406030204" pitchFamily="18" charset="0"/>
                            <a:cs typeface="Times New Roman" panose="02020603050405020304" pitchFamily="18" charset="0"/>
                          </a:rPr>
                          <m:t>1−</m:t>
                        </m:r>
                        <m:r>
                          <a:rPr lang="en-US" b="0" i="1" smtClean="0">
                            <a:latin typeface="Cambria Math" panose="02040503050406030204" pitchFamily="18" charset="0"/>
                            <a:cs typeface="Times New Roman" panose="02020603050405020304" pitchFamily="18" charset="0"/>
                          </a:rPr>
                          <m:t>𝑆</m:t>
                        </m:r>
                      </m:e>
                    </m:d>
                    <m:r>
                      <a:rPr lang="en-US" b="0" i="1" smtClean="0">
                        <a:latin typeface="Cambria Math" panose="02040503050406030204" pitchFamily="18" charset="0"/>
                        <a:ea typeface="Cambria Math" panose="02040503050406030204" pitchFamily="18" charset="0"/>
                        <a:cs typeface="Times New Roman" panose="02020603050405020304" pitchFamily="18" charset="0"/>
                      </a:rPr>
                      <m:t>𝜇</m:t>
                    </m:r>
                    <m:d>
                      <m:dPr>
                        <m:begChr m:val="|"/>
                        <m:endChr m:val="|"/>
                        <m:ctrlPr>
                          <a:rPr lang="en-US" b="0" i="1" smtClean="0">
                            <a:latin typeface="Cambria Math" panose="02040503050406030204" pitchFamily="18" charset="0"/>
                            <a:ea typeface="Cambria Math" panose="02040503050406030204" pitchFamily="18" charset="0"/>
                            <a:cs typeface="Times New Roman" panose="02020603050405020304" pitchFamily="18" charset="0"/>
                          </a:rPr>
                        </m:ctrlPr>
                      </m:dPr>
                      <m:e>
                        <m:r>
                          <a:rPr lang="en-US" b="0" i="1" smtClean="0">
                            <a:latin typeface="Cambria Math" panose="02040503050406030204" pitchFamily="18" charset="0"/>
                            <a:ea typeface="Cambria Math" panose="02040503050406030204" pitchFamily="18" charset="0"/>
                            <a:cs typeface="Times New Roman" panose="02020603050405020304" pitchFamily="18" charset="0"/>
                          </a:rPr>
                          <m:t>1−2</m:t>
                        </m:r>
                        <m:sSub>
                          <m:sSubPr>
                            <m:ctrlPr>
                              <a:rPr lang="en-US"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b="0" i="1" smtClean="0">
                                <a:latin typeface="Cambria Math" panose="02040503050406030204" pitchFamily="18" charset="0"/>
                                <a:ea typeface="Cambria Math" panose="02040503050406030204" pitchFamily="18" charset="0"/>
                                <a:cs typeface="Times New Roman" panose="02020603050405020304" pitchFamily="18" charset="0"/>
                              </a:rPr>
                              <m:t>𝑥</m:t>
                            </m:r>
                          </m:e>
                          <m:sub>
                            <m:r>
                              <a:rPr lang="en-US" b="0" i="1" smtClean="0">
                                <a:latin typeface="Cambria Math" panose="02040503050406030204" pitchFamily="18" charset="0"/>
                                <a:ea typeface="Cambria Math" panose="02040503050406030204" pitchFamily="18" charset="0"/>
                                <a:cs typeface="Times New Roman" panose="02020603050405020304" pitchFamily="18" charset="0"/>
                              </a:rPr>
                              <m:t>𝑖</m:t>
                            </m:r>
                          </m:sub>
                        </m:sSub>
                      </m:e>
                    </m:d>
                    <m:r>
                      <a:rPr lang="en-US" b="0" i="1" smtClean="0">
                        <a:latin typeface="Cambria Math" panose="02040503050406030204" pitchFamily="18" charset="0"/>
                        <a:ea typeface="Cambria Math" panose="02040503050406030204" pitchFamily="18" charset="0"/>
                        <a:cs typeface="Times New Roman" panose="02020603050405020304" pitchFamily="18" charset="0"/>
                      </a:rPr>
                      <m:t>&lt;1</m:t>
                    </m:r>
                  </m:oMath>
                </a14:m>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	For </a:t>
                </a:r>
                <a14:m>
                  <m:oMath xmlns:m="http://schemas.openxmlformats.org/officeDocument/2006/math">
                    <m:r>
                      <a:rPr lang="en-US" i="1">
                        <a:latin typeface="Cambria Math" panose="02040503050406030204" pitchFamily="18" charset="0"/>
                        <a:ea typeface="Cambria Math" panose="02040503050406030204" pitchFamily="18" charset="0"/>
                        <a:cs typeface="Times New Roman" panose="02020603050405020304" pitchFamily="18" charset="0"/>
                      </a:rPr>
                      <m:t>𝜇</m:t>
                    </m:r>
                  </m:oMath>
                </a14:m>
                <a:r>
                  <a:rPr lang="en-US" dirty="0">
                    <a:latin typeface="Times New Roman" panose="02020603050405020304" pitchFamily="18" charset="0"/>
                    <a:cs typeface="Times New Roman" panose="02020603050405020304" pitchFamily="18" charset="0"/>
                  </a:rPr>
                  <a:t>=3.58, </a:t>
                </a:r>
                <a14:m>
                  <m:oMath xmlns:m="http://schemas.openxmlformats.org/officeDocument/2006/math">
                    <m:r>
                      <a:rPr lang="en-US" b="0" i="1" smtClean="0">
                        <a:latin typeface="Cambria Math" panose="02040503050406030204" pitchFamily="18" charset="0"/>
                        <a:cs typeface="Times New Roman" panose="02020603050405020304" pitchFamily="18" charset="0"/>
                      </a:rPr>
                      <m:t>0.3</m:t>
                    </m:r>
                    <m:r>
                      <a:rPr lang="en-US" b="0" i="1" smtClean="0">
                        <a:latin typeface="Cambria Math" panose="02040503050406030204" pitchFamily="18" charset="0"/>
                        <a:ea typeface="Cambria Math" panose="02040503050406030204" pitchFamily="18" charset="0"/>
                        <a:cs typeface="Times New Roman" panose="02020603050405020304" pitchFamily="18" charset="0"/>
                      </a:rPr>
                      <m:t>≲</m:t>
                    </m:r>
                    <m:sSub>
                      <m:sSubPr>
                        <m:ctrlPr>
                          <a:rPr lang="en-US"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b="0" i="1" smtClean="0">
                            <a:latin typeface="Cambria Math" panose="02040503050406030204" pitchFamily="18" charset="0"/>
                            <a:ea typeface="Cambria Math" panose="02040503050406030204" pitchFamily="18" charset="0"/>
                            <a:cs typeface="Times New Roman" panose="02020603050405020304" pitchFamily="18" charset="0"/>
                          </a:rPr>
                          <m:t>𝑥</m:t>
                        </m:r>
                      </m:e>
                      <m:sub>
                        <m:r>
                          <a:rPr lang="en-US" b="0" i="1" smtClean="0">
                            <a:latin typeface="Cambria Math" panose="02040503050406030204" pitchFamily="18" charset="0"/>
                            <a:ea typeface="Cambria Math" panose="02040503050406030204" pitchFamily="18" charset="0"/>
                            <a:cs typeface="Times New Roman" panose="02020603050405020304" pitchFamily="18" charset="0"/>
                          </a:rPr>
                          <m:t>𝑖</m:t>
                        </m:r>
                      </m:sub>
                    </m:sSub>
                    <m:r>
                      <a:rPr lang="en-US" i="1">
                        <a:latin typeface="Cambria Math" panose="02040503050406030204" pitchFamily="18" charset="0"/>
                        <a:ea typeface="Cambria Math" panose="02040503050406030204" pitchFamily="18" charset="0"/>
                        <a:cs typeface="Times New Roman" panose="02020603050405020304" pitchFamily="18" charset="0"/>
                      </a:rPr>
                      <m:t>≲</m:t>
                    </m:r>
                    <m:r>
                      <a:rPr lang="en-US" b="0" i="1" smtClean="0">
                        <a:latin typeface="Cambria Math" panose="02040503050406030204" pitchFamily="18" charset="0"/>
                        <a:ea typeface="Cambria Math" panose="02040503050406030204" pitchFamily="18" charset="0"/>
                        <a:cs typeface="Times New Roman" panose="02020603050405020304" pitchFamily="18" charset="0"/>
                      </a:rPr>
                      <m:t>0.9</m:t>
                    </m:r>
                    <m:r>
                      <a:rPr lang="en-US" b="0" i="0" smtClean="0">
                        <a:latin typeface="Cambria Math" panose="02040503050406030204" pitchFamily="18" charset="0"/>
                        <a:ea typeface="Cambria Math" panose="02040503050406030204" pitchFamily="18" charset="0"/>
                        <a:cs typeface="Times New Roman" panose="02020603050405020304" pitchFamily="18" charset="0"/>
                      </a:rPr>
                      <m:t>,</m:t>
                    </m:r>
                  </m:oMath>
                </a14:m>
                <a:r>
                  <a:rPr lang="en-US" dirty="0">
                    <a:latin typeface="Times New Roman" panose="02020603050405020304" pitchFamily="18" charset="0"/>
                    <a:cs typeface="Times New Roman" panose="02020603050405020304" pitchFamily="18" charset="0"/>
                  </a:rPr>
                  <a:t> so the system is synchronized for </a:t>
                </a:r>
              </a:p>
              <a:p>
                <a:pPr marL="0" indent="0">
                  <a:buNone/>
                </a:pPr>
                <a:r>
                  <a:rPr lang="en-US" dirty="0">
                    <a:latin typeface="Times New Roman" panose="02020603050405020304" pitchFamily="18" charset="0"/>
                    <a:cs typeface="Times New Roman" panose="02020603050405020304" pitchFamily="18" charset="0"/>
                  </a:rPr>
                  <a:t>	</a:t>
                </a:r>
                <a14:m>
                  <m:oMath xmlns:m="http://schemas.openxmlformats.org/officeDocument/2006/math">
                    <m:r>
                      <a:rPr lang="en-US" b="0" i="1" smtClean="0">
                        <a:latin typeface="Cambria Math" panose="02040503050406030204" pitchFamily="18" charset="0"/>
                        <a:cs typeface="Times New Roman" panose="02020603050405020304" pitchFamily="18" charset="0"/>
                      </a:rPr>
                      <m:t>𝑆</m:t>
                    </m:r>
                    <m:r>
                      <a:rPr lang="en-US" b="0" i="1" smtClean="0">
                        <a:latin typeface="Cambria Math" panose="02040503050406030204" pitchFamily="18" charset="0"/>
                        <a:cs typeface="Times New Roman" panose="02020603050405020304" pitchFamily="18" charset="0"/>
                      </a:rPr>
                      <m:t>=1−</m:t>
                    </m:r>
                    <m:f>
                      <m:fPr>
                        <m:ctrlPr>
                          <a:rPr lang="en-US" b="0" i="1" smtClean="0">
                            <a:latin typeface="Cambria Math" panose="02040503050406030204" pitchFamily="18" charset="0"/>
                            <a:cs typeface="Times New Roman" panose="02020603050405020304" pitchFamily="18" charset="0"/>
                          </a:rPr>
                        </m:ctrlPr>
                      </m:fPr>
                      <m:num>
                        <m:r>
                          <a:rPr lang="en-US" b="0" i="1" smtClean="0">
                            <a:latin typeface="Cambria Math" panose="02040503050406030204" pitchFamily="18" charset="0"/>
                            <a:cs typeface="Times New Roman" panose="02020603050405020304" pitchFamily="18" charset="0"/>
                          </a:rPr>
                          <m:t>1</m:t>
                        </m:r>
                      </m:num>
                      <m:den>
                        <m:r>
                          <a:rPr lang="en-US" b="0" i="1" smtClean="0">
                            <a:latin typeface="Cambria Math" panose="02040503050406030204" pitchFamily="18" charset="0"/>
                            <a:ea typeface="Cambria Math" panose="02040503050406030204" pitchFamily="18" charset="0"/>
                            <a:cs typeface="Times New Roman" panose="02020603050405020304" pitchFamily="18" charset="0"/>
                          </a:rPr>
                          <m:t>𝜇</m:t>
                        </m:r>
                        <m:d>
                          <m:dPr>
                            <m:begChr m:val="|"/>
                            <m:endChr m:val="|"/>
                            <m:ctrlPr>
                              <a:rPr lang="en-US" b="0" i="1" smtClean="0">
                                <a:latin typeface="Cambria Math" panose="02040503050406030204" pitchFamily="18" charset="0"/>
                                <a:ea typeface="Cambria Math" panose="02040503050406030204" pitchFamily="18" charset="0"/>
                                <a:cs typeface="Times New Roman" panose="02020603050405020304" pitchFamily="18" charset="0"/>
                              </a:rPr>
                            </m:ctrlPr>
                          </m:dPr>
                          <m:e>
                            <m:r>
                              <a:rPr lang="en-US" b="0" i="1" smtClean="0">
                                <a:latin typeface="Cambria Math" panose="02040503050406030204" pitchFamily="18" charset="0"/>
                                <a:ea typeface="Cambria Math" panose="02040503050406030204" pitchFamily="18" charset="0"/>
                                <a:cs typeface="Times New Roman" panose="02020603050405020304" pitchFamily="18" charset="0"/>
                              </a:rPr>
                              <m:t>1−2</m:t>
                            </m:r>
                            <m:sSub>
                              <m:sSubPr>
                                <m:ctrlPr>
                                  <a:rPr lang="en-US"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n-US" b="0" i="1" smtClean="0">
                                    <a:latin typeface="Cambria Math" panose="02040503050406030204" pitchFamily="18" charset="0"/>
                                    <a:ea typeface="Cambria Math" panose="02040503050406030204" pitchFamily="18" charset="0"/>
                                    <a:cs typeface="Times New Roman" panose="02020603050405020304" pitchFamily="18" charset="0"/>
                                  </a:rPr>
                                  <m:t>𝑥</m:t>
                                </m:r>
                              </m:e>
                              <m:sub>
                                <m:r>
                                  <a:rPr lang="en-US" b="0" i="1" smtClean="0">
                                    <a:latin typeface="Cambria Math" panose="02040503050406030204" pitchFamily="18" charset="0"/>
                                    <a:ea typeface="Cambria Math" panose="02040503050406030204" pitchFamily="18" charset="0"/>
                                    <a:cs typeface="Times New Roman" panose="02020603050405020304" pitchFamily="18" charset="0"/>
                                  </a:rPr>
                                  <m:t>𝑖</m:t>
                                </m:r>
                              </m:sub>
                            </m:sSub>
                          </m:e>
                        </m:d>
                      </m:den>
                    </m:f>
                    <m:r>
                      <a:rPr lang="en-US" b="0" i="1" smtClean="0">
                        <a:latin typeface="Cambria Math" panose="02040503050406030204" pitchFamily="18" charset="0"/>
                        <a:cs typeface="Times New Roman" panose="02020603050405020304" pitchFamily="18" charset="0"/>
                      </a:rPr>
                      <m:t>&gt;</m:t>
                    </m:r>
                    <m:r>
                      <a:rPr lang="en-US" b="0" i="1" smtClean="0">
                        <a:latin typeface="Cambria Math" panose="02040503050406030204" pitchFamily="18" charset="0"/>
                        <a:ea typeface="Cambria Math" panose="02040503050406030204" pitchFamily="18" charset="0"/>
                        <a:cs typeface="Times New Roman" panose="02020603050405020304" pitchFamily="18" charset="0"/>
                      </a:rPr>
                      <m:t>0.65</m:t>
                    </m:r>
                  </m:oMath>
                </a14:m>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mc:Choice>
        <mc:Fallback>
          <p:sp>
            <p:nvSpPr>
              <p:cNvPr id="3" name="Content Placeholder 2">
                <a:extLst>
                  <a:ext uri="{FF2B5EF4-FFF2-40B4-BE49-F238E27FC236}">
                    <a16:creationId xmlns:a16="http://schemas.microsoft.com/office/drawing/2014/main" id="{045280A4-4C1F-5A47-A2FC-5C784E9BFB14}"/>
                  </a:ext>
                </a:extLst>
              </p:cNvPr>
              <p:cNvSpPr>
                <a:spLocks noGrp="1" noRot="1" noChangeAspect="1" noMove="1" noResize="1" noEditPoints="1" noAdjustHandles="1" noChangeArrowheads="1" noChangeShapeType="1" noTextEdit="1"/>
              </p:cNvSpPr>
              <p:nvPr>
                <p:ph idx="1"/>
              </p:nvPr>
            </p:nvSpPr>
            <p:spPr>
              <a:blipFill>
                <a:blip r:embed="rId3"/>
                <a:stretch>
                  <a:fillRect l="-1206" t="-2326"/>
                </a:stretch>
              </a:blipFill>
            </p:spPr>
            <p:txBody>
              <a:bodyPr/>
              <a:lstStyle/>
              <a:p>
                <a:r>
                  <a:rPr lang="en-US">
                    <a:noFill/>
                  </a:rPr>
                  <a:t> </a:t>
                </a:r>
              </a:p>
            </p:txBody>
          </p:sp>
        </mc:Fallback>
      </mc:AlternateContent>
    </p:spTree>
    <p:extLst>
      <p:ext uri="{BB962C8B-B14F-4D97-AF65-F5344CB8AC3E}">
        <p14:creationId xmlns:p14="http://schemas.microsoft.com/office/powerpoint/2010/main" val="21978919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9">
            <a:extLst>
              <a:ext uri="{FF2B5EF4-FFF2-40B4-BE49-F238E27FC236}">
                <a16:creationId xmlns:a16="http://schemas.microsoft.com/office/drawing/2014/main" id="{1A95671B-3CC6-4792-9114-B74FAEA224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2231BB-BB10-9246-A6C5-615DE6C3885A}"/>
              </a:ext>
            </a:extLst>
          </p:cNvPr>
          <p:cNvSpPr>
            <a:spLocks noGrp="1"/>
          </p:cNvSpPr>
          <p:nvPr>
            <p:ph type="title"/>
          </p:nvPr>
        </p:nvSpPr>
        <p:spPr>
          <a:xfrm>
            <a:off x="835154" y="552906"/>
            <a:ext cx="10830819" cy="1674904"/>
          </a:xfrm>
        </p:spPr>
        <p:txBody>
          <a:bodyPr anchor="ctr">
            <a:normAutofit/>
          </a:bodyPr>
          <a:lstStyle/>
          <a:p>
            <a:r>
              <a:rPr lang="en-US" sz="4000" dirty="0">
                <a:latin typeface="Times New Roman" panose="02020603050405020304" pitchFamily="18" charset="0"/>
                <a:cs typeface="Times New Roman" panose="02020603050405020304" pitchFamily="18" charset="0"/>
              </a:rPr>
              <a:t>Modularity of 0.8 is unlike other </a:t>
            </a:r>
            <a:r>
              <a:rPr lang="en-US" sz="4000" dirty="0" err="1">
                <a:latin typeface="Times New Roman" panose="02020603050405020304" pitchFamily="18" charset="0"/>
                <a:cs typeface="Times New Roman" panose="02020603050405020304" pitchFamily="18" charset="0"/>
              </a:rPr>
              <a:t>modularities</a:t>
            </a:r>
            <a:endParaRPr lang="en-US" sz="40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E578D63-D0C2-054C-BC84-803BB23189C5}"/>
              </a:ext>
            </a:extLst>
          </p:cNvPr>
          <p:cNvPicPr>
            <a:picLocks noChangeAspect="1"/>
          </p:cNvPicPr>
          <p:nvPr/>
        </p:nvPicPr>
        <p:blipFill>
          <a:blip r:embed="rId3"/>
          <a:stretch>
            <a:fillRect/>
          </a:stretch>
        </p:blipFill>
        <p:spPr>
          <a:xfrm>
            <a:off x="196351" y="2532945"/>
            <a:ext cx="6639581" cy="3644901"/>
          </a:xfrm>
          <a:prstGeom prst="rect">
            <a:avLst/>
          </a:prstGeom>
        </p:spPr>
      </p:pic>
      <p:pic>
        <p:nvPicPr>
          <p:cNvPr id="9" name="Picture 8">
            <a:extLst>
              <a:ext uri="{FF2B5EF4-FFF2-40B4-BE49-F238E27FC236}">
                <a16:creationId xmlns:a16="http://schemas.microsoft.com/office/drawing/2014/main" id="{62A45F51-8AEE-6947-8337-79C9A4B440B1}"/>
              </a:ext>
            </a:extLst>
          </p:cNvPr>
          <p:cNvPicPr>
            <a:picLocks noChangeAspect="1"/>
          </p:cNvPicPr>
          <p:nvPr/>
        </p:nvPicPr>
        <p:blipFill>
          <a:blip r:embed="rId4"/>
          <a:stretch>
            <a:fillRect/>
          </a:stretch>
        </p:blipFill>
        <p:spPr>
          <a:xfrm>
            <a:off x="5798049" y="2532946"/>
            <a:ext cx="6197600" cy="3644900"/>
          </a:xfrm>
          <a:prstGeom prst="rect">
            <a:avLst/>
          </a:prstGeom>
        </p:spPr>
      </p:pic>
    </p:spTree>
    <p:extLst>
      <p:ext uri="{BB962C8B-B14F-4D97-AF65-F5344CB8AC3E}">
        <p14:creationId xmlns:p14="http://schemas.microsoft.com/office/powerpoint/2010/main" val="13667991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23FDD-C149-3940-B15B-83A1BCA4E86A}"/>
              </a:ext>
            </a:extLst>
          </p:cNvPr>
          <p:cNvSpPr>
            <a:spLocks noGrp="1"/>
          </p:cNvSpPr>
          <p:nvPr>
            <p:ph type="title"/>
          </p:nvPr>
        </p:nvSpPr>
        <p:spPr>
          <a:xfrm>
            <a:off x="838198" y="117827"/>
            <a:ext cx="9500421" cy="736899"/>
          </a:xfrm>
        </p:spPr>
        <p:txBody>
          <a:bodyPr anchor="b">
            <a:normAutofit fontScale="90000"/>
          </a:bodyPr>
          <a:lstStyle/>
          <a:p>
            <a:r>
              <a:rPr lang="en-US" sz="4000" dirty="0">
                <a:latin typeface="Times New Roman" panose="02020603050405020304" pitchFamily="18" charset="0"/>
                <a:cs typeface="Times New Roman" panose="02020603050405020304" pitchFamily="18" charset="0"/>
              </a:rPr>
              <a:t>Why the decline in chaos for modularity of 0.8?</a:t>
            </a:r>
          </a:p>
        </p:txBody>
      </p:sp>
      <mc:AlternateContent xmlns:mc="http://schemas.openxmlformats.org/markup-compatibility/2006">
        <mc:Choice xmlns:a14="http://schemas.microsoft.com/office/drawing/2010/main" Requires="a14">
          <p:sp>
            <p:nvSpPr>
              <p:cNvPr id="9" name="Content Placeholder 8">
                <a:extLst>
                  <a:ext uri="{FF2B5EF4-FFF2-40B4-BE49-F238E27FC236}">
                    <a16:creationId xmlns:a16="http://schemas.microsoft.com/office/drawing/2014/main" id="{A5E1EFCE-79F0-4E6A-8F6A-E8E4164A8ED5}"/>
                  </a:ext>
                </a:extLst>
              </p:cNvPr>
              <p:cNvSpPr>
                <a:spLocks noGrp="1"/>
              </p:cNvSpPr>
              <p:nvPr>
                <p:ph idx="1"/>
              </p:nvPr>
            </p:nvSpPr>
            <p:spPr>
              <a:xfrm>
                <a:off x="530942" y="1884381"/>
                <a:ext cx="11120284" cy="4399878"/>
              </a:xfrm>
            </p:spPr>
            <p:txBody>
              <a:bodyPr>
                <a:normAutofit/>
              </a:bodyPr>
              <a:lstStyle/>
              <a:p>
                <a:pPr marL="0" indent="0">
                  <a:buNone/>
                </a:pPr>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cs typeface="Times New Roman" panose="02020603050405020304" pitchFamily="18" charset="0"/>
                        </a:rPr>
                        <m:t>𝑓</m:t>
                      </m:r>
                      <m:d>
                        <m:dPr>
                          <m:ctrlPr>
                            <a:rPr lang="en-US" sz="3200" b="0" i="1" smtClean="0">
                              <a:latin typeface="Cambria Math" panose="02040503050406030204" pitchFamily="18" charset="0"/>
                              <a:cs typeface="Times New Roman" panose="02020603050405020304" pitchFamily="18" charset="0"/>
                            </a:rPr>
                          </m:ctrlPr>
                        </m:dPr>
                        <m:e>
                          <m:sSub>
                            <m:sSubPr>
                              <m:ctrlPr>
                                <a:rPr lang="en-US" sz="3200" b="0" i="1" smtClean="0">
                                  <a:latin typeface="Cambria Math" panose="02040503050406030204" pitchFamily="18" charset="0"/>
                                  <a:cs typeface="Times New Roman" panose="02020603050405020304" pitchFamily="18" charset="0"/>
                                </a:rPr>
                              </m:ctrlPr>
                            </m:sSubPr>
                            <m:e>
                              <m:r>
                                <a:rPr lang="en-US" sz="3200" b="0" i="1" smtClean="0">
                                  <a:latin typeface="Cambria Math" panose="02040503050406030204" pitchFamily="18" charset="0"/>
                                  <a:cs typeface="Times New Roman" panose="02020603050405020304" pitchFamily="18" charset="0"/>
                                </a:rPr>
                                <m:t>𝑥</m:t>
                              </m:r>
                            </m:e>
                            <m:sub>
                              <m:r>
                                <a:rPr lang="en-US" sz="3200" b="0" i="1" smtClean="0">
                                  <a:latin typeface="Cambria Math" panose="02040503050406030204" pitchFamily="18" charset="0"/>
                                  <a:cs typeface="Times New Roman" panose="02020603050405020304" pitchFamily="18" charset="0"/>
                                </a:rPr>
                                <m:t>𝑖</m:t>
                              </m:r>
                            </m:sub>
                          </m:sSub>
                        </m:e>
                      </m:d>
                      <m:r>
                        <a:rPr lang="en-US" sz="3200" b="0" i="1" smtClean="0">
                          <a:latin typeface="Cambria Math" panose="02040503050406030204" pitchFamily="18" charset="0"/>
                          <a:cs typeface="Times New Roman" panose="02020603050405020304" pitchFamily="18" charset="0"/>
                        </a:rPr>
                        <m:t>=(1−</m:t>
                      </m:r>
                      <m:r>
                        <a:rPr lang="en-US" sz="3200" b="0" i="1" smtClean="0">
                          <a:latin typeface="Cambria Math" panose="02040503050406030204" pitchFamily="18" charset="0"/>
                          <a:cs typeface="Times New Roman" panose="02020603050405020304" pitchFamily="18" charset="0"/>
                        </a:rPr>
                        <m:t>𝑆</m:t>
                      </m:r>
                      <m:r>
                        <a:rPr lang="en-US" sz="3200" b="0" i="1" smtClean="0">
                          <a:latin typeface="Cambria Math" panose="02040503050406030204" pitchFamily="18" charset="0"/>
                          <a:cs typeface="Times New Roman" panose="02020603050405020304" pitchFamily="18" charset="0"/>
                        </a:rPr>
                        <m:t>+</m:t>
                      </m:r>
                      <m:f>
                        <m:fPr>
                          <m:ctrlPr>
                            <a:rPr lang="en-US" sz="3200" b="0" i="1" smtClean="0">
                              <a:solidFill>
                                <a:schemeClr val="bg2">
                                  <a:lumMod val="60000"/>
                                  <a:lumOff val="40000"/>
                                </a:schemeClr>
                              </a:solidFill>
                              <a:latin typeface="Cambria Math" panose="02040503050406030204" pitchFamily="18" charset="0"/>
                              <a:cs typeface="Times New Roman" panose="02020603050405020304" pitchFamily="18" charset="0"/>
                            </a:rPr>
                          </m:ctrlPr>
                        </m:fPr>
                        <m:num>
                          <m:r>
                            <a:rPr lang="en-US" sz="3200" b="0" i="1" smtClean="0">
                              <a:solidFill>
                                <a:schemeClr val="bg2">
                                  <a:lumMod val="60000"/>
                                  <a:lumOff val="40000"/>
                                </a:schemeClr>
                              </a:solidFill>
                              <a:latin typeface="Cambria Math" panose="02040503050406030204" pitchFamily="18" charset="0"/>
                              <a:cs typeface="Times New Roman" panose="02020603050405020304" pitchFamily="18" charset="0"/>
                            </a:rPr>
                            <m:t>𝑘</m:t>
                          </m:r>
                          <m:r>
                            <a:rPr lang="en-US" sz="3200" b="0" i="1" smtClean="0">
                              <a:solidFill>
                                <a:schemeClr val="bg2">
                                  <a:lumMod val="60000"/>
                                  <a:lumOff val="40000"/>
                                </a:schemeClr>
                              </a:solidFill>
                              <a:latin typeface="Cambria Math" panose="02040503050406030204" pitchFamily="18" charset="0"/>
                              <a:cs typeface="Times New Roman" panose="02020603050405020304" pitchFamily="18" charset="0"/>
                            </a:rPr>
                            <m:t>−1</m:t>
                          </m:r>
                        </m:num>
                        <m:den>
                          <m:r>
                            <a:rPr lang="en-US" sz="3200" b="0" i="1" smtClean="0">
                              <a:solidFill>
                                <a:schemeClr val="bg2">
                                  <a:lumMod val="60000"/>
                                  <a:lumOff val="40000"/>
                                </a:schemeClr>
                              </a:solidFill>
                              <a:latin typeface="Cambria Math" panose="02040503050406030204" pitchFamily="18" charset="0"/>
                              <a:cs typeface="Times New Roman" panose="02020603050405020304" pitchFamily="18" charset="0"/>
                            </a:rPr>
                            <m:t>𝑘</m:t>
                          </m:r>
                        </m:den>
                      </m:f>
                      <m:r>
                        <a:rPr lang="en-US" sz="3200" b="0" i="1" smtClean="0">
                          <a:solidFill>
                            <a:schemeClr val="bg2">
                              <a:lumMod val="60000"/>
                              <a:lumOff val="40000"/>
                            </a:schemeClr>
                          </a:solidFill>
                          <a:latin typeface="Cambria Math" panose="02040503050406030204" pitchFamily="18" charset="0"/>
                          <a:cs typeface="Times New Roman" panose="02020603050405020304" pitchFamily="18" charset="0"/>
                        </a:rPr>
                        <m:t>𝑆</m:t>
                      </m:r>
                      <m:r>
                        <a:rPr lang="en-US" sz="3200" b="0" i="1" smtClean="0">
                          <a:latin typeface="Cambria Math" panose="02040503050406030204" pitchFamily="18" charset="0"/>
                          <a:cs typeface="Times New Roman" panose="02020603050405020304" pitchFamily="18" charset="0"/>
                        </a:rPr>
                        <m:t>)</m:t>
                      </m:r>
                      <m:r>
                        <a:rPr lang="en-US" sz="3200" b="0" i="1" smtClean="0">
                          <a:latin typeface="Cambria Math" panose="02040503050406030204" pitchFamily="18" charset="0"/>
                          <a:ea typeface="Cambria Math" panose="02040503050406030204" pitchFamily="18" charset="0"/>
                          <a:cs typeface="Times New Roman" panose="02020603050405020304" pitchFamily="18" charset="0"/>
                        </a:rPr>
                        <m:t>𝜇</m:t>
                      </m:r>
                      <m:sSub>
                        <m:sSubPr>
                          <m:ctrlPr>
                            <a:rPr lang="en-US" sz="3200" i="1">
                              <a:latin typeface="Cambria Math" panose="02040503050406030204" pitchFamily="18" charset="0"/>
                              <a:cs typeface="Times New Roman" panose="02020603050405020304" pitchFamily="18" charset="0"/>
                            </a:rPr>
                          </m:ctrlPr>
                        </m:sSubPr>
                        <m:e>
                          <m:r>
                            <a:rPr lang="en-US" sz="3200" i="1">
                              <a:latin typeface="Cambria Math" panose="02040503050406030204" pitchFamily="18" charset="0"/>
                              <a:cs typeface="Times New Roman" panose="02020603050405020304" pitchFamily="18" charset="0"/>
                            </a:rPr>
                            <m:t>𝑥</m:t>
                          </m:r>
                        </m:e>
                        <m:sub>
                          <m:r>
                            <a:rPr lang="en-US" sz="3200" i="1">
                              <a:latin typeface="Cambria Math" panose="02040503050406030204" pitchFamily="18" charset="0"/>
                              <a:cs typeface="Times New Roman" panose="02020603050405020304" pitchFamily="18" charset="0"/>
                            </a:rPr>
                            <m:t>𝑖</m:t>
                          </m:r>
                        </m:sub>
                      </m:sSub>
                      <m:r>
                        <a:rPr lang="en-US" sz="3200" b="0" i="0" smtClean="0">
                          <a:latin typeface="Cambria Math" panose="02040503050406030204" pitchFamily="18" charset="0"/>
                          <a:cs typeface="Times New Roman" panose="02020603050405020304" pitchFamily="18" charset="0"/>
                        </a:rPr>
                        <m:t>(1−</m:t>
                      </m:r>
                      <m:sSub>
                        <m:sSubPr>
                          <m:ctrlPr>
                            <a:rPr lang="en-US" sz="3200" i="1">
                              <a:latin typeface="Cambria Math" panose="02040503050406030204" pitchFamily="18" charset="0"/>
                              <a:cs typeface="Times New Roman" panose="02020603050405020304" pitchFamily="18" charset="0"/>
                            </a:rPr>
                          </m:ctrlPr>
                        </m:sSubPr>
                        <m:e>
                          <m:r>
                            <a:rPr lang="en-US" sz="3200" i="1">
                              <a:latin typeface="Cambria Math" panose="02040503050406030204" pitchFamily="18" charset="0"/>
                              <a:cs typeface="Times New Roman" panose="02020603050405020304" pitchFamily="18" charset="0"/>
                            </a:rPr>
                            <m:t>𝑥</m:t>
                          </m:r>
                        </m:e>
                        <m:sub>
                          <m:r>
                            <a:rPr lang="en-US" sz="3200" i="1">
                              <a:latin typeface="Cambria Math" panose="02040503050406030204" pitchFamily="18" charset="0"/>
                              <a:cs typeface="Times New Roman" panose="02020603050405020304" pitchFamily="18" charset="0"/>
                            </a:rPr>
                            <m:t>𝑖</m:t>
                          </m:r>
                        </m:sub>
                      </m:sSub>
                      <m:r>
                        <a:rPr lang="en-US" sz="3200" b="0" i="1" smtClean="0">
                          <a:latin typeface="Cambria Math" panose="02040503050406030204" pitchFamily="18" charset="0"/>
                          <a:cs typeface="Times New Roman" panose="02020603050405020304" pitchFamily="18" charset="0"/>
                        </a:rPr>
                        <m:t>)+</m:t>
                      </m:r>
                      <m:f>
                        <m:fPr>
                          <m:ctrlPr>
                            <a:rPr lang="en-US" sz="3200" b="0" i="1" smtClean="0">
                              <a:solidFill>
                                <a:schemeClr val="accent2">
                                  <a:lumMod val="60000"/>
                                  <a:lumOff val="40000"/>
                                </a:schemeClr>
                              </a:solidFill>
                              <a:latin typeface="Cambria Math" panose="02040503050406030204" pitchFamily="18" charset="0"/>
                              <a:cs typeface="Times New Roman" panose="02020603050405020304" pitchFamily="18" charset="0"/>
                            </a:rPr>
                          </m:ctrlPr>
                        </m:fPr>
                        <m:num>
                          <m:r>
                            <a:rPr lang="en-US" sz="3200" b="0" i="1" smtClean="0">
                              <a:solidFill>
                                <a:schemeClr val="accent2">
                                  <a:lumMod val="60000"/>
                                  <a:lumOff val="40000"/>
                                </a:schemeClr>
                              </a:solidFill>
                              <a:latin typeface="Cambria Math" panose="02040503050406030204" pitchFamily="18" charset="0"/>
                              <a:cs typeface="Times New Roman" panose="02020603050405020304" pitchFamily="18" charset="0"/>
                            </a:rPr>
                            <m:t>𝑆</m:t>
                          </m:r>
                        </m:num>
                        <m:den>
                          <m:r>
                            <a:rPr lang="en-US" sz="3200" b="0" i="1" smtClean="0">
                              <a:solidFill>
                                <a:schemeClr val="accent2">
                                  <a:lumMod val="60000"/>
                                  <a:lumOff val="40000"/>
                                </a:schemeClr>
                              </a:solidFill>
                              <a:latin typeface="Cambria Math" panose="02040503050406030204" pitchFamily="18" charset="0"/>
                              <a:cs typeface="Times New Roman" panose="02020603050405020304" pitchFamily="18" charset="0"/>
                            </a:rPr>
                            <m:t>𝑘</m:t>
                          </m:r>
                        </m:den>
                      </m:f>
                      <m:sSub>
                        <m:sSubPr>
                          <m:ctrlPr>
                            <a:rPr lang="el-GR" sz="3200" b="0" i="1" smtClean="0">
                              <a:latin typeface="Cambria Math" panose="02040503050406030204" pitchFamily="18" charset="0"/>
                              <a:ea typeface="Cambria Math" panose="02040503050406030204" pitchFamily="18" charset="0"/>
                              <a:cs typeface="Times New Roman" panose="02020603050405020304" pitchFamily="18" charset="0"/>
                            </a:rPr>
                          </m:ctrlPr>
                        </m:sSubPr>
                        <m:e>
                          <m:r>
                            <a:rPr lang="el-GR" sz="3200" b="0" i="1" smtClean="0">
                              <a:latin typeface="Cambria Math" panose="02040503050406030204" pitchFamily="18" charset="0"/>
                              <a:ea typeface="Cambria Math" panose="02040503050406030204" pitchFamily="18" charset="0"/>
                              <a:cs typeface="Times New Roman" panose="02020603050405020304" pitchFamily="18" charset="0"/>
                            </a:rPr>
                            <m:t>𝜇</m:t>
                          </m:r>
                          <m:r>
                            <a:rPr lang="en-US" sz="3200" b="0" i="1" smtClean="0">
                              <a:latin typeface="Cambria Math" panose="02040503050406030204" pitchFamily="18" charset="0"/>
                              <a:ea typeface="Cambria Math" panose="02040503050406030204" pitchFamily="18" charset="0"/>
                              <a:cs typeface="Times New Roman" panose="02020603050405020304" pitchFamily="18" charset="0"/>
                            </a:rPr>
                            <m:t>𝑥</m:t>
                          </m:r>
                        </m:e>
                        <m:sub>
                          <m:r>
                            <a:rPr lang="en-US" sz="3200" b="0" i="1" smtClean="0">
                              <a:latin typeface="Cambria Math" panose="02040503050406030204" pitchFamily="18" charset="0"/>
                              <a:ea typeface="Cambria Math" panose="02040503050406030204" pitchFamily="18" charset="0"/>
                              <a:cs typeface="Times New Roman" panose="02020603050405020304" pitchFamily="18" charset="0"/>
                            </a:rPr>
                            <m:t>𝑗</m:t>
                          </m:r>
                        </m:sub>
                      </m:sSub>
                      <m:r>
                        <a:rPr lang="en-US" sz="3200" b="0" i="1" smtClean="0">
                          <a:latin typeface="Cambria Math" panose="02040503050406030204" pitchFamily="18" charset="0"/>
                          <a:ea typeface="Cambria Math" panose="02040503050406030204" pitchFamily="18" charset="0"/>
                          <a:cs typeface="Times New Roman" panose="02020603050405020304" pitchFamily="18" charset="0"/>
                        </a:rPr>
                        <m:t>(1−</m:t>
                      </m:r>
                      <m:sSub>
                        <m:sSubPr>
                          <m:ctrlPr>
                            <a:rPr lang="el-GR" sz="3200" i="1">
                              <a:latin typeface="Cambria Math" panose="02040503050406030204" pitchFamily="18" charset="0"/>
                              <a:ea typeface="Cambria Math" panose="02040503050406030204" pitchFamily="18" charset="0"/>
                              <a:cs typeface="Times New Roman" panose="02020603050405020304" pitchFamily="18" charset="0"/>
                            </a:rPr>
                          </m:ctrlPr>
                        </m:sSubPr>
                        <m:e>
                          <m:r>
                            <a:rPr lang="en-US" sz="3200" i="1">
                              <a:latin typeface="Cambria Math" panose="02040503050406030204" pitchFamily="18" charset="0"/>
                              <a:ea typeface="Cambria Math" panose="02040503050406030204" pitchFamily="18" charset="0"/>
                              <a:cs typeface="Times New Roman" panose="02020603050405020304" pitchFamily="18" charset="0"/>
                            </a:rPr>
                            <m:t>𝑥</m:t>
                          </m:r>
                        </m:e>
                        <m:sub>
                          <m:r>
                            <a:rPr lang="en-US" sz="3200" i="1">
                              <a:latin typeface="Cambria Math" panose="02040503050406030204" pitchFamily="18" charset="0"/>
                              <a:ea typeface="Cambria Math" panose="02040503050406030204" pitchFamily="18" charset="0"/>
                              <a:cs typeface="Times New Roman" panose="02020603050405020304" pitchFamily="18" charset="0"/>
                            </a:rPr>
                            <m:t>𝑗</m:t>
                          </m:r>
                        </m:sub>
                      </m:sSub>
                      <m:r>
                        <a:rPr lang="en-US" sz="3200" b="0" i="1" smtClean="0">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sz="3200" dirty="0">
                  <a:latin typeface="Times New Roman" panose="02020603050405020304" pitchFamily="18" charset="0"/>
                  <a:cs typeface="Times New Roman" panose="02020603050405020304" pitchFamily="18" charset="0"/>
                </a:endParaRPr>
              </a:p>
              <a:p>
                <a:pPr marL="0" indent="0">
                  <a:buNone/>
                </a:pPr>
                <a:r>
                  <a:rPr lang="en-US" sz="3200" dirty="0">
                    <a:latin typeface="Times New Roman" panose="02020603050405020304" pitchFamily="18" charset="0"/>
                    <a:cs typeface="Times New Roman" panose="02020603050405020304" pitchFamily="18" charset="0"/>
                  </a:rPr>
                  <a:t>	       </a:t>
                </a:r>
                <a14:m>
                  <m:oMath xmlns:m="http://schemas.openxmlformats.org/officeDocument/2006/math">
                    <m:r>
                      <a:rPr lang="en-US" sz="3200" i="1">
                        <a:latin typeface="Cambria Math" panose="02040503050406030204" pitchFamily="18" charset="0"/>
                        <a:cs typeface="Times New Roman" panose="02020603050405020304" pitchFamily="18" charset="0"/>
                      </a:rPr>
                      <m:t>=(1−</m:t>
                    </m:r>
                    <m:f>
                      <m:fPr>
                        <m:ctrlPr>
                          <a:rPr lang="en-US" sz="3200" i="1">
                            <a:latin typeface="Cambria Math" panose="02040503050406030204" pitchFamily="18" charset="0"/>
                            <a:cs typeface="Times New Roman" panose="02020603050405020304" pitchFamily="18" charset="0"/>
                          </a:rPr>
                        </m:ctrlPr>
                      </m:fPr>
                      <m:num>
                        <m:r>
                          <a:rPr lang="en-US" sz="3200" i="1">
                            <a:latin typeface="Cambria Math" panose="02040503050406030204" pitchFamily="18" charset="0"/>
                            <a:cs typeface="Times New Roman" panose="02020603050405020304" pitchFamily="18" charset="0"/>
                          </a:rPr>
                          <m:t>1</m:t>
                        </m:r>
                      </m:num>
                      <m:den>
                        <m:r>
                          <a:rPr lang="en-US" sz="3200" i="1">
                            <a:latin typeface="Cambria Math" panose="02040503050406030204" pitchFamily="18" charset="0"/>
                            <a:cs typeface="Times New Roman" panose="02020603050405020304" pitchFamily="18" charset="0"/>
                          </a:rPr>
                          <m:t>𝑘</m:t>
                        </m:r>
                      </m:den>
                    </m:f>
                    <m:r>
                      <a:rPr lang="en-US" sz="3200" i="1">
                        <a:latin typeface="Cambria Math" panose="02040503050406030204" pitchFamily="18" charset="0"/>
                        <a:cs typeface="Times New Roman" panose="02020603050405020304" pitchFamily="18" charset="0"/>
                      </a:rPr>
                      <m:t>𝑆</m:t>
                    </m:r>
                    <m:r>
                      <a:rPr lang="en-US" sz="3200" i="1">
                        <a:latin typeface="Cambria Math" panose="02040503050406030204" pitchFamily="18" charset="0"/>
                        <a:cs typeface="Times New Roman" panose="02020603050405020304" pitchFamily="18" charset="0"/>
                      </a:rPr>
                      <m:t>)</m:t>
                    </m:r>
                    <m:r>
                      <a:rPr lang="en-US" sz="3200" i="1">
                        <a:latin typeface="Cambria Math" panose="02040503050406030204" pitchFamily="18" charset="0"/>
                        <a:ea typeface="Cambria Math" panose="02040503050406030204" pitchFamily="18" charset="0"/>
                        <a:cs typeface="Times New Roman" panose="02020603050405020304" pitchFamily="18" charset="0"/>
                      </a:rPr>
                      <m:t>𝜇</m:t>
                    </m:r>
                    <m:sSub>
                      <m:sSubPr>
                        <m:ctrlPr>
                          <a:rPr lang="en-US" sz="3200" i="1">
                            <a:latin typeface="Cambria Math" panose="02040503050406030204" pitchFamily="18" charset="0"/>
                            <a:cs typeface="Times New Roman" panose="02020603050405020304" pitchFamily="18" charset="0"/>
                          </a:rPr>
                        </m:ctrlPr>
                      </m:sSubPr>
                      <m:e>
                        <m:r>
                          <a:rPr lang="en-US" sz="3200" i="1">
                            <a:latin typeface="Cambria Math" panose="02040503050406030204" pitchFamily="18" charset="0"/>
                            <a:cs typeface="Times New Roman" panose="02020603050405020304" pitchFamily="18" charset="0"/>
                          </a:rPr>
                          <m:t>𝑥</m:t>
                        </m:r>
                      </m:e>
                      <m:sub>
                        <m:r>
                          <a:rPr lang="en-US" sz="3200" i="1">
                            <a:latin typeface="Cambria Math" panose="02040503050406030204" pitchFamily="18" charset="0"/>
                            <a:cs typeface="Times New Roman" panose="02020603050405020304" pitchFamily="18" charset="0"/>
                          </a:rPr>
                          <m:t>𝑖</m:t>
                        </m:r>
                      </m:sub>
                    </m:sSub>
                    <m:r>
                      <a:rPr lang="en-US" sz="3200">
                        <a:latin typeface="Cambria Math" panose="02040503050406030204" pitchFamily="18" charset="0"/>
                        <a:cs typeface="Times New Roman" panose="02020603050405020304" pitchFamily="18" charset="0"/>
                      </a:rPr>
                      <m:t>(1−</m:t>
                    </m:r>
                    <m:sSub>
                      <m:sSubPr>
                        <m:ctrlPr>
                          <a:rPr lang="en-US" sz="3200" i="1">
                            <a:latin typeface="Cambria Math" panose="02040503050406030204" pitchFamily="18" charset="0"/>
                            <a:cs typeface="Times New Roman" panose="02020603050405020304" pitchFamily="18" charset="0"/>
                          </a:rPr>
                        </m:ctrlPr>
                      </m:sSubPr>
                      <m:e>
                        <m:r>
                          <a:rPr lang="en-US" sz="3200" i="1">
                            <a:latin typeface="Cambria Math" panose="02040503050406030204" pitchFamily="18" charset="0"/>
                            <a:cs typeface="Times New Roman" panose="02020603050405020304" pitchFamily="18" charset="0"/>
                          </a:rPr>
                          <m:t>𝑥</m:t>
                        </m:r>
                      </m:e>
                      <m:sub>
                        <m:r>
                          <a:rPr lang="en-US" sz="3200" i="1">
                            <a:latin typeface="Cambria Math" panose="02040503050406030204" pitchFamily="18" charset="0"/>
                            <a:cs typeface="Times New Roman" panose="02020603050405020304" pitchFamily="18" charset="0"/>
                          </a:rPr>
                          <m:t>𝑖</m:t>
                        </m:r>
                      </m:sub>
                    </m:sSub>
                    <m:r>
                      <a:rPr lang="en-US" sz="3200" i="1">
                        <a:latin typeface="Cambria Math" panose="02040503050406030204" pitchFamily="18" charset="0"/>
                        <a:cs typeface="Times New Roman" panose="02020603050405020304" pitchFamily="18" charset="0"/>
                      </a:rPr>
                      <m:t>)+</m:t>
                    </m:r>
                    <m:f>
                      <m:fPr>
                        <m:ctrlPr>
                          <a:rPr lang="en-US" sz="3200" i="1">
                            <a:latin typeface="Cambria Math" panose="02040503050406030204" pitchFamily="18" charset="0"/>
                            <a:cs typeface="Times New Roman" panose="02020603050405020304" pitchFamily="18" charset="0"/>
                          </a:rPr>
                        </m:ctrlPr>
                      </m:fPr>
                      <m:num>
                        <m:r>
                          <a:rPr lang="en-US" sz="3200" i="1">
                            <a:latin typeface="Cambria Math" panose="02040503050406030204" pitchFamily="18" charset="0"/>
                            <a:cs typeface="Times New Roman" panose="02020603050405020304" pitchFamily="18" charset="0"/>
                          </a:rPr>
                          <m:t>𝑆</m:t>
                        </m:r>
                      </m:num>
                      <m:den>
                        <m:r>
                          <a:rPr lang="en-US" sz="3200" i="1">
                            <a:latin typeface="Cambria Math" panose="02040503050406030204" pitchFamily="18" charset="0"/>
                            <a:cs typeface="Times New Roman" panose="02020603050405020304" pitchFamily="18" charset="0"/>
                          </a:rPr>
                          <m:t>𝑘</m:t>
                        </m:r>
                      </m:den>
                    </m:f>
                    <m:r>
                      <a:rPr lang="en-US" sz="3200" i="1" smtClean="0">
                        <a:latin typeface="Cambria Math" panose="02040503050406030204" pitchFamily="18" charset="0"/>
                        <a:ea typeface="Cambria Math" panose="02040503050406030204" pitchFamily="18" charset="0"/>
                        <a:cs typeface="Times New Roman" panose="02020603050405020304" pitchFamily="18" charset="0"/>
                      </a:rPr>
                      <m:t>𝜇</m:t>
                    </m:r>
                    <m:sSub>
                      <m:sSubPr>
                        <m:ctrlPr>
                          <a:rPr lang="el-GR" sz="3200" i="1">
                            <a:latin typeface="Cambria Math" panose="02040503050406030204" pitchFamily="18" charset="0"/>
                            <a:ea typeface="Cambria Math" panose="02040503050406030204" pitchFamily="18" charset="0"/>
                            <a:cs typeface="Times New Roman" panose="02020603050405020304" pitchFamily="18" charset="0"/>
                          </a:rPr>
                        </m:ctrlPr>
                      </m:sSubPr>
                      <m:e>
                        <m:r>
                          <a:rPr lang="en-US" sz="3200" i="1">
                            <a:latin typeface="Cambria Math" panose="02040503050406030204" pitchFamily="18" charset="0"/>
                            <a:ea typeface="Cambria Math" panose="02040503050406030204" pitchFamily="18" charset="0"/>
                            <a:cs typeface="Times New Roman" panose="02020603050405020304" pitchFamily="18" charset="0"/>
                          </a:rPr>
                          <m:t>𝑥</m:t>
                        </m:r>
                      </m:e>
                      <m:sub>
                        <m:r>
                          <a:rPr lang="en-US" sz="3200" i="1">
                            <a:latin typeface="Cambria Math" panose="02040503050406030204" pitchFamily="18" charset="0"/>
                            <a:ea typeface="Cambria Math" panose="02040503050406030204" pitchFamily="18" charset="0"/>
                            <a:cs typeface="Times New Roman" panose="02020603050405020304" pitchFamily="18" charset="0"/>
                          </a:rPr>
                          <m:t>𝑗</m:t>
                        </m:r>
                      </m:sub>
                    </m:sSub>
                    <m:r>
                      <a:rPr lang="en-US" sz="3200" i="1">
                        <a:latin typeface="Cambria Math" panose="02040503050406030204" pitchFamily="18" charset="0"/>
                        <a:ea typeface="Cambria Math" panose="02040503050406030204" pitchFamily="18" charset="0"/>
                        <a:cs typeface="Times New Roman" panose="02020603050405020304" pitchFamily="18" charset="0"/>
                      </a:rPr>
                      <m:t>(1−</m:t>
                    </m:r>
                    <m:sSub>
                      <m:sSubPr>
                        <m:ctrlPr>
                          <a:rPr lang="el-GR" sz="3200" i="1">
                            <a:latin typeface="Cambria Math" panose="02040503050406030204" pitchFamily="18" charset="0"/>
                            <a:ea typeface="Cambria Math" panose="02040503050406030204" pitchFamily="18" charset="0"/>
                            <a:cs typeface="Times New Roman" panose="02020603050405020304" pitchFamily="18" charset="0"/>
                          </a:rPr>
                        </m:ctrlPr>
                      </m:sSubPr>
                      <m:e>
                        <m:r>
                          <a:rPr lang="en-US" sz="3200" i="1">
                            <a:latin typeface="Cambria Math" panose="02040503050406030204" pitchFamily="18" charset="0"/>
                            <a:ea typeface="Cambria Math" panose="02040503050406030204" pitchFamily="18" charset="0"/>
                            <a:cs typeface="Times New Roman" panose="02020603050405020304" pitchFamily="18" charset="0"/>
                          </a:rPr>
                          <m:t>𝑥</m:t>
                        </m:r>
                      </m:e>
                      <m:sub>
                        <m:r>
                          <a:rPr lang="en-US" sz="3200" i="1">
                            <a:latin typeface="Cambria Math" panose="02040503050406030204" pitchFamily="18" charset="0"/>
                            <a:ea typeface="Cambria Math" panose="02040503050406030204" pitchFamily="18" charset="0"/>
                            <a:cs typeface="Times New Roman" panose="02020603050405020304" pitchFamily="18" charset="0"/>
                          </a:rPr>
                          <m:t>𝑗</m:t>
                        </m:r>
                      </m:sub>
                    </m:sSub>
                    <m:r>
                      <a:rPr lang="en-US" sz="3200" i="1">
                        <a:latin typeface="Cambria Math" panose="02040503050406030204" pitchFamily="18" charset="0"/>
                        <a:ea typeface="Cambria Math" panose="02040503050406030204" pitchFamily="18" charset="0"/>
                        <a:cs typeface="Times New Roman" panose="02020603050405020304" pitchFamily="18" charset="0"/>
                      </a:rPr>
                      <m:t>)</m:t>
                    </m:r>
                  </m:oMath>
                </a14:m>
                <a:endParaRPr lang="en-US" sz="3200" dirty="0">
                  <a:latin typeface="Times New Roman" panose="02020603050405020304" pitchFamily="18" charset="0"/>
                  <a:cs typeface="Times New Roman" panose="02020603050405020304" pitchFamily="18" charset="0"/>
                </a:endParaRPr>
              </a:p>
              <a:p>
                <a:pPr marL="0" indent="0">
                  <a:buNone/>
                </a:pPr>
                <a:endParaRPr lang="en-US" sz="32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mc:Choice>
        <mc:Fallback>
          <p:sp>
            <p:nvSpPr>
              <p:cNvPr id="9" name="Content Placeholder 8">
                <a:extLst>
                  <a:ext uri="{FF2B5EF4-FFF2-40B4-BE49-F238E27FC236}">
                    <a16:creationId xmlns:a16="http://schemas.microsoft.com/office/drawing/2014/main" id="{A5E1EFCE-79F0-4E6A-8F6A-E8E4164A8ED5}"/>
                  </a:ext>
                </a:extLst>
              </p:cNvPr>
              <p:cNvSpPr>
                <a:spLocks noGrp="1" noRot="1" noChangeAspect="1" noMove="1" noResize="1" noEditPoints="1" noAdjustHandles="1" noChangeArrowheads="1" noChangeShapeType="1" noTextEdit="1"/>
              </p:cNvSpPr>
              <p:nvPr>
                <p:ph idx="1"/>
              </p:nvPr>
            </p:nvSpPr>
            <p:spPr>
              <a:xfrm>
                <a:off x="530942" y="1884381"/>
                <a:ext cx="11120284" cy="4399878"/>
              </a:xfrm>
              <a:blipFill>
                <a:blip r:embed="rId3"/>
                <a:stretch>
                  <a:fillRect t="-865"/>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F8BFED4E-E769-BA46-BE29-B823A340FE84}"/>
                  </a:ext>
                </a:extLst>
              </p:cNvPr>
              <p:cNvSpPr/>
              <p:nvPr/>
            </p:nvSpPr>
            <p:spPr>
              <a:xfrm>
                <a:off x="3552509" y="4438405"/>
                <a:ext cx="3579954" cy="752770"/>
              </a:xfrm>
              <a:prstGeom prst="rect">
                <a:avLst/>
              </a:prstGeom>
            </p:spPr>
            <p:txBody>
              <a:bodyPr wrap="none">
                <a:spAutoFit/>
              </a:bodyPr>
              <a:lstStyle/>
              <a:p>
                <a14:m>
                  <m:oMath xmlns:m="http://schemas.openxmlformats.org/officeDocument/2006/math">
                    <m:d>
                      <m:dPr>
                        <m:ctrlPr>
                          <a:rPr lang="en-US" sz="2800" i="1" smtClean="0">
                            <a:latin typeface="Cambria Math" panose="02040503050406030204" pitchFamily="18" charset="0"/>
                            <a:cs typeface="Times New Roman" panose="02020603050405020304" pitchFamily="18" charset="0"/>
                          </a:rPr>
                        </m:ctrlPr>
                      </m:dPr>
                      <m:e>
                        <m:r>
                          <a:rPr lang="en-US" sz="2800" i="1">
                            <a:latin typeface="Cambria Math" panose="02040503050406030204" pitchFamily="18" charset="0"/>
                            <a:cs typeface="Times New Roman" panose="02020603050405020304" pitchFamily="18" charset="0"/>
                          </a:rPr>
                          <m:t>1−</m:t>
                        </m:r>
                        <m:f>
                          <m:fPr>
                            <m:ctrlPr>
                              <a:rPr lang="en-US" sz="2800" i="1" smtClean="0">
                                <a:latin typeface="Cambria Math" panose="02040503050406030204" pitchFamily="18" charset="0"/>
                                <a:cs typeface="Times New Roman" panose="02020603050405020304" pitchFamily="18" charset="0"/>
                              </a:rPr>
                            </m:ctrlPr>
                          </m:fPr>
                          <m:num>
                            <m:r>
                              <a:rPr lang="en-US" sz="2800" b="0" i="1" smtClean="0">
                                <a:latin typeface="Cambria Math" panose="02040503050406030204" pitchFamily="18" charset="0"/>
                                <a:cs typeface="Times New Roman" panose="02020603050405020304" pitchFamily="18" charset="0"/>
                              </a:rPr>
                              <m:t>𝑆</m:t>
                            </m:r>
                          </m:num>
                          <m:den>
                            <m:r>
                              <a:rPr lang="en-US" sz="2800" b="0" i="1" smtClean="0">
                                <a:latin typeface="Cambria Math" panose="02040503050406030204" pitchFamily="18" charset="0"/>
                                <a:cs typeface="Times New Roman" panose="02020603050405020304" pitchFamily="18" charset="0"/>
                              </a:rPr>
                              <m:t>𝑘</m:t>
                            </m:r>
                          </m:den>
                        </m:f>
                      </m:e>
                    </m:d>
                    <m:r>
                      <a:rPr lang="en-US" sz="2800" i="1">
                        <a:latin typeface="Cambria Math" panose="02040503050406030204" pitchFamily="18" charset="0"/>
                        <a:ea typeface="Cambria Math" panose="02040503050406030204" pitchFamily="18" charset="0"/>
                        <a:cs typeface="Times New Roman" panose="02020603050405020304" pitchFamily="18" charset="0"/>
                      </a:rPr>
                      <m:t>𝜇</m:t>
                    </m:r>
                    <m:r>
                      <a:rPr lang="en-US" sz="2800" i="1">
                        <a:latin typeface="Cambria Math" panose="02040503050406030204" pitchFamily="18" charset="0"/>
                        <a:cs typeface="Times New Roman" panose="02020603050405020304" pitchFamily="18" charset="0"/>
                      </a:rPr>
                      <m:t>&lt;</m:t>
                    </m:r>
                    <m:sSub>
                      <m:sSubPr>
                        <m:ctrlPr>
                          <a:rPr lang="en-US" sz="2800" i="1">
                            <a:latin typeface="Cambria Math" panose="02040503050406030204" pitchFamily="18" charset="0"/>
                            <a:cs typeface="Times New Roman" panose="02020603050405020304" pitchFamily="18" charset="0"/>
                          </a:rPr>
                        </m:ctrlPr>
                      </m:sSubPr>
                      <m:e>
                        <m:r>
                          <a:rPr lang="en-US" sz="2800" i="1">
                            <a:latin typeface="Cambria Math" panose="02040503050406030204" pitchFamily="18" charset="0"/>
                            <a:ea typeface="Cambria Math" panose="02040503050406030204" pitchFamily="18" charset="0"/>
                            <a:cs typeface="Times New Roman" panose="02020603050405020304" pitchFamily="18" charset="0"/>
                          </a:rPr>
                          <m:t>𝜇</m:t>
                        </m:r>
                      </m:e>
                      <m:sub>
                        <m:r>
                          <a:rPr lang="en-US" sz="2800" i="1">
                            <a:latin typeface="Cambria Math" panose="02040503050406030204" pitchFamily="18" charset="0"/>
                            <a:cs typeface="Times New Roman" panose="02020603050405020304" pitchFamily="18" charset="0"/>
                          </a:rPr>
                          <m:t>𝑒𝑓𝑓</m:t>
                        </m:r>
                      </m:sub>
                    </m:sSub>
                    <m:r>
                      <a:rPr lang="en-US" sz="2800" i="1">
                        <a:latin typeface="Cambria Math" panose="02040503050406030204" pitchFamily="18" charset="0"/>
                        <a:cs typeface="Times New Roman" panose="02020603050405020304" pitchFamily="18" charset="0"/>
                      </a:rPr>
                      <m:t>&lt;</m:t>
                    </m:r>
                    <m:r>
                      <a:rPr lang="en-US" sz="2800" i="1">
                        <a:latin typeface="Cambria Math" panose="02040503050406030204" pitchFamily="18" charset="0"/>
                        <a:ea typeface="Cambria Math" panose="02040503050406030204" pitchFamily="18" charset="0"/>
                        <a:cs typeface="Times New Roman" panose="02020603050405020304" pitchFamily="18" charset="0"/>
                      </a:rPr>
                      <m:t>𝜇</m:t>
                    </m:r>
                  </m:oMath>
                </a14:m>
                <a:r>
                  <a:rPr lang="en-US" sz="2800" dirty="0">
                    <a:latin typeface="Times New Roman" panose="02020603050405020304" pitchFamily="18" charset="0"/>
                    <a:cs typeface="Times New Roman" panose="02020603050405020304" pitchFamily="18" charset="0"/>
                  </a:rPr>
                  <a:t> </a:t>
                </a:r>
                <a:endParaRPr lang="en-US" sz="2800" dirty="0"/>
              </a:p>
            </p:txBody>
          </p:sp>
        </mc:Choice>
        <mc:Fallback>
          <p:sp>
            <p:nvSpPr>
              <p:cNvPr id="3" name="Rectangle 2">
                <a:extLst>
                  <a:ext uri="{FF2B5EF4-FFF2-40B4-BE49-F238E27FC236}">
                    <a16:creationId xmlns:a16="http://schemas.microsoft.com/office/drawing/2014/main" id="{F8BFED4E-E769-BA46-BE29-B823A340FE84}"/>
                  </a:ext>
                </a:extLst>
              </p:cNvPr>
              <p:cNvSpPr>
                <a:spLocks noRot="1" noChangeAspect="1" noMove="1" noResize="1" noEditPoints="1" noAdjustHandles="1" noChangeArrowheads="1" noChangeShapeType="1" noTextEdit="1"/>
              </p:cNvSpPr>
              <p:nvPr/>
            </p:nvSpPr>
            <p:spPr>
              <a:xfrm>
                <a:off x="3552509" y="4438405"/>
                <a:ext cx="3579954" cy="752770"/>
              </a:xfrm>
              <a:prstGeom prst="rect">
                <a:avLst/>
              </a:prstGeom>
              <a:blipFill>
                <a:blip r:embed="rId4"/>
                <a:stretch>
                  <a:fillRect b="-1667"/>
                </a:stretch>
              </a:blipFill>
            </p:spPr>
            <p:txBody>
              <a:bodyPr/>
              <a:lstStyle/>
              <a:p>
                <a:r>
                  <a:rPr lang="en-US">
                    <a:noFill/>
                  </a:rPr>
                  <a:t> </a:t>
                </a:r>
              </a:p>
            </p:txBody>
          </p:sp>
        </mc:Fallback>
      </mc:AlternateContent>
      <p:sp>
        <p:nvSpPr>
          <p:cNvPr id="6" name="Oval 5">
            <a:extLst>
              <a:ext uri="{FF2B5EF4-FFF2-40B4-BE49-F238E27FC236}">
                <a16:creationId xmlns:a16="http://schemas.microsoft.com/office/drawing/2014/main" id="{4F64452F-1592-464A-A137-CA030DC47A07}"/>
              </a:ext>
            </a:extLst>
          </p:cNvPr>
          <p:cNvSpPr>
            <a:spLocks noChangeAspect="1"/>
          </p:cNvSpPr>
          <p:nvPr/>
        </p:nvSpPr>
        <p:spPr>
          <a:xfrm>
            <a:off x="1162408" y="4323189"/>
            <a:ext cx="457200" cy="457200"/>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7A9A1450-F250-7E45-86E2-AA43D3636CA6}"/>
              </a:ext>
            </a:extLst>
          </p:cNvPr>
          <p:cNvSpPr>
            <a:spLocks noChangeAspect="1"/>
          </p:cNvSpPr>
          <p:nvPr/>
        </p:nvSpPr>
        <p:spPr>
          <a:xfrm>
            <a:off x="1593040" y="4820321"/>
            <a:ext cx="457200" cy="457200"/>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EADCD0AE-0479-D445-A4F7-389648C6B17B}"/>
              </a:ext>
            </a:extLst>
          </p:cNvPr>
          <p:cNvSpPr>
            <a:spLocks noChangeAspect="1"/>
          </p:cNvSpPr>
          <p:nvPr/>
        </p:nvSpPr>
        <p:spPr>
          <a:xfrm>
            <a:off x="1267505" y="5437990"/>
            <a:ext cx="457200" cy="457200"/>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1439FBE-31DF-7B46-A8EC-36A59E37BBA8}"/>
              </a:ext>
            </a:extLst>
          </p:cNvPr>
          <p:cNvSpPr>
            <a:spLocks noChangeAspect="1"/>
          </p:cNvSpPr>
          <p:nvPr/>
        </p:nvSpPr>
        <p:spPr>
          <a:xfrm>
            <a:off x="2372910" y="4636186"/>
            <a:ext cx="457200" cy="457200"/>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327BE5DE-B3A0-0142-ABAD-40A9DF5C6FFD}"/>
              </a:ext>
            </a:extLst>
          </p:cNvPr>
          <p:cNvSpPr>
            <a:spLocks noChangeAspect="1"/>
          </p:cNvSpPr>
          <p:nvPr/>
        </p:nvSpPr>
        <p:spPr>
          <a:xfrm>
            <a:off x="1954975" y="4130477"/>
            <a:ext cx="457200" cy="457200"/>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3064E67-5752-D64E-ACD9-B004E321CE34}"/>
              </a:ext>
            </a:extLst>
          </p:cNvPr>
          <p:cNvSpPr>
            <a:spLocks noChangeAspect="1"/>
          </p:cNvSpPr>
          <p:nvPr/>
        </p:nvSpPr>
        <p:spPr>
          <a:xfrm>
            <a:off x="2145124" y="5437990"/>
            <a:ext cx="457200" cy="457200"/>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E34CFAE9-8EDC-2449-90FE-595627DAF275}"/>
              </a:ext>
            </a:extLst>
          </p:cNvPr>
          <p:cNvSpPr>
            <a:spLocks noChangeAspect="1"/>
          </p:cNvSpPr>
          <p:nvPr/>
        </p:nvSpPr>
        <p:spPr>
          <a:xfrm>
            <a:off x="609598" y="4801975"/>
            <a:ext cx="457200" cy="457200"/>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EE45EFB9-3417-BE4F-BA7F-734F40025E54}"/>
              </a:ext>
            </a:extLst>
          </p:cNvPr>
          <p:cNvCxnSpPr/>
          <p:nvPr/>
        </p:nvCxnSpPr>
        <p:spPr>
          <a:xfrm flipV="1">
            <a:off x="838198" y="4587677"/>
            <a:ext cx="552810" cy="461244"/>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18" name="Straight Connector 17">
            <a:extLst>
              <a:ext uri="{FF2B5EF4-FFF2-40B4-BE49-F238E27FC236}">
                <a16:creationId xmlns:a16="http://schemas.microsoft.com/office/drawing/2014/main" id="{B31B8205-1F4C-8A41-952C-7D116A0C2353}"/>
              </a:ext>
            </a:extLst>
          </p:cNvPr>
          <p:cNvCxnSpPr>
            <a:cxnSpLocks/>
          </p:cNvCxnSpPr>
          <p:nvPr/>
        </p:nvCxnSpPr>
        <p:spPr>
          <a:xfrm flipV="1">
            <a:off x="1845553" y="4396271"/>
            <a:ext cx="349929" cy="628640"/>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19" name="Straight Connector 18">
            <a:extLst>
              <a:ext uri="{FF2B5EF4-FFF2-40B4-BE49-F238E27FC236}">
                <a16:creationId xmlns:a16="http://schemas.microsoft.com/office/drawing/2014/main" id="{0DC753C7-EB23-8849-95C8-CB5FF8B7694F}"/>
              </a:ext>
            </a:extLst>
          </p:cNvPr>
          <p:cNvCxnSpPr>
            <a:cxnSpLocks/>
          </p:cNvCxnSpPr>
          <p:nvPr/>
        </p:nvCxnSpPr>
        <p:spPr>
          <a:xfrm flipV="1">
            <a:off x="862802" y="4800355"/>
            <a:ext cx="1775801" cy="303144"/>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20" name="Straight Connector 19">
            <a:extLst>
              <a:ext uri="{FF2B5EF4-FFF2-40B4-BE49-F238E27FC236}">
                <a16:creationId xmlns:a16="http://schemas.microsoft.com/office/drawing/2014/main" id="{D1402748-C8E7-884F-9B1E-24E0D9C13FE0}"/>
              </a:ext>
            </a:extLst>
          </p:cNvPr>
          <p:cNvCxnSpPr>
            <a:cxnSpLocks/>
          </p:cNvCxnSpPr>
          <p:nvPr/>
        </p:nvCxnSpPr>
        <p:spPr>
          <a:xfrm>
            <a:off x="2241747" y="4438405"/>
            <a:ext cx="374979" cy="548956"/>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21" name="Straight Connector 20">
            <a:extLst>
              <a:ext uri="{FF2B5EF4-FFF2-40B4-BE49-F238E27FC236}">
                <a16:creationId xmlns:a16="http://schemas.microsoft.com/office/drawing/2014/main" id="{9E1D768D-5FC2-2E40-B9C1-25B1E1283C20}"/>
              </a:ext>
            </a:extLst>
          </p:cNvPr>
          <p:cNvCxnSpPr>
            <a:cxnSpLocks/>
          </p:cNvCxnSpPr>
          <p:nvPr/>
        </p:nvCxnSpPr>
        <p:spPr>
          <a:xfrm flipV="1">
            <a:off x="1505798" y="5087186"/>
            <a:ext cx="339755" cy="573093"/>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22" name="Straight Connector 21">
            <a:extLst>
              <a:ext uri="{FF2B5EF4-FFF2-40B4-BE49-F238E27FC236}">
                <a16:creationId xmlns:a16="http://schemas.microsoft.com/office/drawing/2014/main" id="{86D78E6D-7743-0B4C-81A3-33C762D7A5B4}"/>
              </a:ext>
            </a:extLst>
          </p:cNvPr>
          <p:cNvCxnSpPr>
            <a:cxnSpLocks/>
          </p:cNvCxnSpPr>
          <p:nvPr/>
        </p:nvCxnSpPr>
        <p:spPr>
          <a:xfrm>
            <a:off x="905358" y="5087186"/>
            <a:ext cx="630892" cy="535248"/>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23" name="Straight Connector 22">
            <a:extLst>
              <a:ext uri="{FF2B5EF4-FFF2-40B4-BE49-F238E27FC236}">
                <a16:creationId xmlns:a16="http://schemas.microsoft.com/office/drawing/2014/main" id="{B593F30B-14CD-034C-A1C0-31D1025E553E}"/>
              </a:ext>
            </a:extLst>
          </p:cNvPr>
          <p:cNvCxnSpPr>
            <a:cxnSpLocks/>
          </p:cNvCxnSpPr>
          <p:nvPr/>
        </p:nvCxnSpPr>
        <p:spPr>
          <a:xfrm flipV="1">
            <a:off x="0" y="5124188"/>
            <a:ext cx="785295" cy="682689"/>
          </a:xfrm>
          <a:prstGeom prst="line">
            <a:avLst/>
          </a:prstGeom>
          <a:ln w="57150">
            <a:solidFill>
              <a:schemeClr val="accent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24" name="Straight Connector 23">
            <a:extLst>
              <a:ext uri="{FF2B5EF4-FFF2-40B4-BE49-F238E27FC236}">
                <a16:creationId xmlns:a16="http://schemas.microsoft.com/office/drawing/2014/main" id="{0E8867B8-F678-4345-9706-19822193AD92}"/>
              </a:ext>
            </a:extLst>
          </p:cNvPr>
          <p:cNvCxnSpPr>
            <a:cxnSpLocks/>
          </p:cNvCxnSpPr>
          <p:nvPr/>
        </p:nvCxnSpPr>
        <p:spPr>
          <a:xfrm flipV="1">
            <a:off x="1505798" y="5666590"/>
            <a:ext cx="936442" cy="51737"/>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25" name="Straight Connector 24">
            <a:extLst>
              <a:ext uri="{FF2B5EF4-FFF2-40B4-BE49-F238E27FC236}">
                <a16:creationId xmlns:a16="http://schemas.microsoft.com/office/drawing/2014/main" id="{C26EEF57-1B25-5B48-BC79-D218896E3D03}"/>
              </a:ext>
            </a:extLst>
          </p:cNvPr>
          <p:cNvCxnSpPr>
            <a:cxnSpLocks/>
          </p:cNvCxnSpPr>
          <p:nvPr/>
        </p:nvCxnSpPr>
        <p:spPr>
          <a:xfrm>
            <a:off x="-163057" y="3094126"/>
            <a:ext cx="1554065" cy="1419319"/>
          </a:xfrm>
          <a:prstGeom prst="line">
            <a:avLst/>
          </a:prstGeom>
          <a:ln w="57150">
            <a:solidFill>
              <a:schemeClr val="accent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26" name="Straight Connector 25">
            <a:extLst>
              <a:ext uri="{FF2B5EF4-FFF2-40B4-BE49-F238E27FC236}">
                <a16:creationId xmlns:a16="http://schemas.microsoft.com/office/drawing/2014/main" id="{650696DB-4399-C648-B9AF-6C8F9831028D}"/>
              </a:ext>
            </a:extLst>
          </p:cNvPr>
          <p:cNvCxnSpPr>
            <a:cxnSpLocks/>
          </p:cNvCxnSpPr>
          <p:nvPr/>
        </p:nvCxnSpPr>
        <p:spPr>
          <a:xfrm>
            <a:off x="1845553" y="5132344"/>
            <a:ext cx="552810" cy="590210"/>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27" name="Straight Connector 26">
            <a:extLst>
              <a:ext uri="{FF2B5EF4-FFF2-40B4-BE49-F238E27FC236}">
                <a16:creationId xmlns:a16="http://schemas.microsoft.com/office/drawing/2014/main" id="{CC832463-69D6-1A4C-8F90-059449653548}"/>
              </a:ext>
            </a:extLst>
          </p:cNvPr>
          <p:cNvCxnSpPr>
            <a:cxnSpLocks/>
          </p:cNvCxnSpPr>
          <p:nvPr/>
        </p:nvCxnSpPr>
        <p:spPr>
          <a:xfrm flipH="1" flipV="1">
            <a:off x="2183575" y="4428292"/>
            <a:ext cx="165510" cy="1302676"/>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28" name="Straight Connector 27">
            <a:extLst>
              <a:ext uri="{FF2B5EF4-FFF2-40B4-BE49-F238E27FC236}">
                <a16:creationId xmlns:a16="http://schemas.microsoft.com/office/drawing/2014/main" id="{C6165D47-EA80-3D44-9F3E-507908619C93}"/>
              </a:ext>
            </a:extLst>
          </p:cNvPr>
          <p:cNvCxnSpPr>
            <a:cxnSpLocks/>
          </p:cNvCxnSpPr>
          <p:nvPr/>
        </p:nvCxnSpPr>
        <p:spPr>
          <a:xfrm flipV="1">
            <a:off x="904866" y="5062309"/>
            <a:ext cx="964512" cy="24877"/>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29" name="Straight Connector 28">
            <a:extLst>
              <a:ext uri="{FF2B5EF4-FFF2-40B4-BE49-F238E27FC236}">
                <a16:creationId xmlns:a16="http://schemas.microsoft.com/office/drawing/2014/main" id="{B617E763-D711-B34E-8D5F-7E73B7FED3A1}"/>
              </a:ext>
            </a:extLst>
          </p:cNvPr>
          <p:cNvCxnSpPr>
            <a:cxnSpLocks/>
          </p:cNvCxnSpPr>
          <p:nvPr/>
        </p:nvCxnSpPr>
        <p:spPr>
          <a:xfrm flipV="1">
            <a:off x="1869378" y="4852358"/>
            <a:ext cx="769717" cy="254685"/>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30" name="Straight Connector 29">
            <a:extLst>
              <a:ext uri="{FF2B5EF4-FFF2-40B4-BE49-F238E27FC236}">
                <a16:creationId xmlns:a16="http://schemas.microsoft.com/office/drawing/2014/main" id="{8CF66191-2957-754D-A356-7A4FB8DC24BF}"/>
              </a:ext>
            </a:extLst>
          </p:cNvPr>
          <p:cNvCxnSpPr>
            <a:cxnSpLocks/>
          </p:cNvCxnSpPr>
          <p:nvPr/>
        </p:nvCxnSpPr>
        <p:spPr>
          <a:xfrm flipV="1">
            <a:off x="1438813" y="4346983"/>
            <a:ext cx="770985" cy="245844"/>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49" name="Straight Connector 48">
            <a:extLst>
              <a:ext uri="{FF2B5EF4-FFF2-40B4-BE49-F238E27FC236}">
                <a16:creationId xmlns:a16="http://schemas.microsoft.com/office/drawing/2014/main" id="{3D04D4D5-2C7A-474C-AA8E-D374C7E1007E}"/>
              </a:ext>
            </a:extLst>
          </p:cNvPr>
          <p:cNvCxnSpPr>
            <a:cxnSpLocks/>
          </p:cNvCxnSpPr>
          <p:nvPr/>
        </p:nvCxnSpPr>
        <p:spPr>
          <a:xfrm flipV="1">
            <a:off x="2363965" y="5692458"/>
            <a:ext cx="34398" cy="1165542"/>
          </a:xfrm>
          <a:prstGeom prst="line">
            <a:avLst/>
          </a:prstGeom>
          <a:ln w="57150">
            <a:solidFill>
              <a:schemeClr val="accent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50" name="Straight Connector 49">
            <a:extLst>
              <a:ext uri="{FF2B5EF4-FFF2-40B4-BE49-F238E27FC236}">
                <a16:creationId xmlns:a16="http://schemas.microsoft.com/office/drawing/2014/main" id="{AA225114-B2CC-B845-A0B1-4925FA909DF2}"/>
              </a:ext>
            </a:extLst>
          </p:cNvPr>
          <p:cNvCxnSpPr>
            <a:cxnSpLocks/>
          </p:cNvCxnSpPr>
          <p:nvPr/>
        </p:nvCxnSpPr>
        <p:spPr>
          <a:xfrm>
            <a:off x="1329238" y="4583325"/>
            <a:ext cx="195105" cy="1063986"/>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51" name="Straight Connector 50">
            <a:extLst>
              <a:ext uri="{FF2B5EF4-FFF2-40B4-BE49-F238E27FC236}">
                <a16:creationId xmlns:a16="http://schemas.microsoft.com/office/drawing/2014/main" id="{E7762F05-CAC6-C541-8F44-71A47EEBE83A}"/>
              </a:ext>
            </a:extLst>
          </p:cNvPr>
          <p:cNvCxnSpPr>
            <a:cxnSpLocks/>
          </p:cNvCxnSpPr>
          <p:nvPr/>
        </p:nvCxnSpPr>
        <p:spPr>
          <a:xfrm flipV="1">
            <a:off x="2379171" y="4864249"/>
            <a:ext cx="215469" cy="787361"/>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57" name="Straight Arrow Connector 56">
            <a:extLst>
              <a:ext uri="{FF2B5EF4-FFF2-40B4-BE49-F238E27FC236}">
                <a16:creationId xmlns:a16="http://schemas.microsoft.com/office/drawing/2014/main" id="{4BE3A22D-1AA1-6541-BF50-AC62B4216361}"/>
              </a:ext>
            </a:extLst>
          </p:cNvPr>
          <p:cNvCxnSpPr>
            <a:cxnSpLocks/>
          </p:cNvCxnSpPr>
          <p:nvPr/>
        </p:nvCxnSpPr>
        <p:spPr>
          <a:xfrm flipH="1" flipV="1">
            <a:off x="267509" y="3642797"/>
            <a:ext cx="526596" cy="2433538"/>
          </a:xfrm>
          <a:prstGeom prst="straightConnector1">
            <a:avLst/>
          </a:prstGeom>
          <a:ln>
            <a:solidFill>
              <a:schemeClr val="bg2">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003D17A3-8C31-F243-96E8-676A24E7BD69}"/>
              </a:ext>
            </a:extLst>
          </p:cNvPr>
          <p:cNvCxnSpPr>
            <a:cxnSpLocks/>
          </p:cNvCxnSpPr>
          <p:nvPr/>
        </p:nvCxnSpPr>
        <p:spPr>
          <a:xfrm flipH="1" flipV="1">
            <a:off x="354991" y="5647311"/>
            <a:ext cx="445184" cy="429024"/>
          </a:xfrm>
          <a:prstGeom prst="straightConnector1">
            <a:avLst/>
          </a:prstGeom>
          <a:ln>
            <a:solidFill>
              <a:schemeClr val="bg2">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CFF9DBC-4101-9046-99A9-B92A1AC658C2}"/>
              </a:ext>
            </a:extLst>
          </p:cNvPr>
          <p:cNvCxnSpPr>
            <a:cxnSpLocks/>
          </p:cNvCxnSpPr>
          <p:nvPr/>
        </p:nvCxnSpPr>
        <p:spPr>
          <a:xfrm>
            <a:off x="785295" y="6049348"/>
            <a:ext cx="1440273" cy="225881"/>
          </a:xfrm>
          <a:prstGeom prst="straightConnector1">
            <a:avLst/>
          </a:prstGeom>
          <a:ln>
            <a:solidFill>
              <a:schemeClr val="bg2">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8" name="Oval 67">
            <a:extLst>
              <a:ext uri="{FF2B5EF4-FFF2-40B4-BE49-F238E27FC236}">
                <a16:creationId xmlns:a16="http://schemas.microsoft.com/office/drawing/2014/main" id="{E1888210-8DC7-0A42-906D-F0EBFE2DAC33}"/>
              </a:ext>
            </a:extLst>
          </p:cNvPr>
          <p:cNvSpPr>
            <a:spLocks noChangeAspect="1"/>
          </p:cNvSpPr>
          <p:nvPr/>
        </p:nvSpPr>
        <p:spPr>
          <a:xfrm>
            <a:off x="1443036" y="3648736"/>
            <a:ext cx="457200" cy="457200"/>
          </a:xfrm>
          <a:prstGeom prst="ellipse">
            <a:avLst/>
          </a:prstGeom>
          <a:solidFill>
            <a:schemeClr val="bg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9" name="Straight Connector 68">
            <a:extLst>
              <a:ext uri="{FF2B5EF4-FFF2-40B4-BE49-F238E27FC236}">
                <a16:creationId xmlns:a16="http://schemas.microsoft.com/office/drawing/2014/main" id="{D85D954A-F8D7-4046-963F-D609EF80D3D7}"/>
              </a:ext>
            </a:extLst>
          </p:cNvPr>
          <p:cNvCxnSpPr>
            <a:cxnSpLocks/>
          </p:cNvCxnSpPr>
          <p:nvPr/>
        </p:nvCxnSpPr>
        <p:spPr>
          <a:xfrm>
            <a:off x="1629200" y="3778078"/>
            <a:ext cx="552203" cy="631003"/>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71" name="Straight Connector 70">
            <a:extLst>
              <a:ext uri="{FF2B5EF4-FFF2-40B4-BE49-F238E27FC236}">
                <a16:creationId xmlns:a16="http://schemas.microsoft.com/office/drawing/2014/main" id="{6FFEA182-E505-D645-A215-CE46B34D8512}"/>
              </a:ext>
            </a:extLst>
          </p:cNvPr>
          <p:cNvCxnSpPr>
            <a:cxnSpLocks/>
          </p:cNvCxnSpPr>
          <p:nvPr/>
        </p:nvCxnSpPr>
        <p:spPr>
          <a:xfrm>
            <a:off x="1695442" y="3869517"/>
            <a:ext cx="173936" cy="1161058"/>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74" name="Straight Connector 73">
            <a:extLst>
              <a:ext uri="{FF2B5EF4-FFF2-40B4-BE49-F238E27FC236}">
                <a16:creationId xmlns:a16="http://schemas.microsoft.com/office/drawing/2014/main" id="{CAC5B10F-8971-ED48-BE98-5AF1C440E2FA}"/>
              </a:ext>
            </a:extLst>
          </p:cNvPr>
          <p:cNvCxnSpPr>
            <a:cxnSpLocks/>
          </p:cNvCxnSpPr>
          <p:nvPr/>
        </p:nvCxnSpPr>
        <p:spPr>
          <a:xfrm flipH="1">
            <a:off x="1404015" y="3904741"/>
            <a:ext cx="178445" cy="632316"/>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cxnSp>
        <p:nvCxnSpPr>
          <p:cNvPr id="76" name="Straight Connector 75">
            <a:extLst>
              <a:ext uri="{FF2B5EF4-FFF2-40B4-BE49-F238E27FC236}">
                <a16:creationId xmlns:a16="http://schemas.microsoft.com/office/drawing/2014/main" id="{B24E35A6-A24E-B743-A027-F3557AEE3FD2}"/>
              </a:ext>
            </a:extLst>
          </p:cNvPr>
          <p:cNvCxnSpPr>
            <a:cxnSpLocks/>
          </p:cNvCxnSpPr>
          <p:nvPr/>
        </p:nvCxnSpPr>
        <p:spPr>
          <a:xfrm flipH="1">
            <a:off x="765580" y="3798778"/>
            <a:ext cx="888345" cy="1232602"/>
          </a:xfrm>
          <a:prstGeom prst="line">
            <a:avLst/>
          </a:prstGeom>
          <a:ln w="57150">
            <a:solidFill>
              <a:schemeClr val="bg2">
                <a:lumMod val="60000"/>
                <a:lumOff val="40000"/>
              </a:schemeClr>
            </a:solidFill>
          </a:ln>
        </p:spPr>
        <p:style>
          <a:lnRef idx="3">
            <a:schemeClr val="dk1"/>
          </a:lnRef>
          <a:fillRef idx="0">
            <a:schemeClr val="dk1"/>
          </a:fillRef>
          <a:effectRef idx="2">
            <a:schemeClr val="dk1"/>
          </a:effectRef>
          <a:fontRef idx="minor">
            <a:schemeClr val="tx1"/>
          </a:fontRef>
        </p:style>
      </p:cxnSp>
      <p:sp>
        <p:nvSpPr>
          <p:cNvPr id="78" name="TextBox 77">
            <a:extLst>
              <a:ext uri="{FF2B5EF4-FFF2-40B4-BE49-F238E27FC236}">
                <a16:creationId xmlns:a16="http://schemas.microsoft.com/office/drawing/2014/main" id="{FED180C8-9197-6441-9AD9-3C64E62FD06D}"/>
              </a:ext>
            </a:extLst>
          </p:cNvPr>
          <p:cNvSpPr txBox="1"/>
          <p:nvPr/>
        </p:nvSpPr>
        <p:spPr>
          <a:xfrm>
            <a:off x="267509" y="6162288"/>
            <a:ext cx="1061729"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To other modules</a:t>
            </a:r>
          </a:p>
        </p:txBody>
      </p:sp>
      <p:pic>
        <p:nvPicPr>
          <p:cNvPr id="81" name="Picture 80">
            <a:extLst>
              <a:ext uri="{FF2B5EF4-FFF2-40B4-BE49-F238E27FC236}">
                <a16:creationId xmlns:a16="http://schemas.microsoft.com/office/drawing/2014/main" id="{67A25BBF-1167-7B4D-A582-020F1907AC00}"/>
              </a:ext>
            </a:extLst>
          </p:cNvPr>
          <p:cNvPicPr>
            <a:picLocks noChangeAspect="1"/>
          </p:cNvPicPr>
          <p:nvPr/>
        </p:nvPicPr>
        <p:blipFill>
          <a:blip r:embed="rId5"/>
          <a:stretch>
            <a:fillRect/>
          </a:stretch>
        </p:blipFill>
        <p:spPr>
          <a:xfrm>
            <a:off x="7132463" y="4080489"/>
            <a:ext cx="5059537" cy="2777511"/>
          </a:xfrm>
          <a:prstGeom prst="rect">
            <a:avLst/>
          </a:prstGeom>
        </p:spPr>
      </p:pic>
      <mc:AlternateContent xmlns:mc="http://schemas.openxmlformats.org/markup-compatibility/2006">
        <mc:Choice xmlns:a14="http://schemas.microsoft.com/office/drawing/2010/main" Requires="a14">
          <p:sp>
            <p:nvSpPr>
              <p:cNvPr id="82" name="Rectangle 81">
                <a:extLst>
                  <a:ext uri="{FF2B5EF4-FFF2-40B4-BE49-F238E27FC236}">
                    <a16:creationId xmlns:a16="http://schemas.microsoft.com/office/drawing/2014/main" id="{7B1FF9D5-61FB-7241-BFE2-42B9652CA3B5}"/>
                  </a:ext>
                </a:extLst>
              </p:cNvPr>
              <p:cNvSpPr/>
              <p:nvPr/>
            </p:nvSpPr>
            <p:spPr>
              <a:xfrm>
                <a:off x="1387122" y="793868"/>
                <a:ext cx="8474051" cy="1343060"/>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r>
                        <a:rPr lang="en-US" sz="3200" i="1" smtClean="0">
                          <a:solidFill>
                            <a:schemeClr val="tx1">
                              <a:alpha val="80000"/>
                            </a:schemeClr>
                          </a:solidFill>
                          <a:latin typeface="Cambria Math" panose="02040503050406030204" pitchFamily="18" charset="0"/>
                          <a:cs typeface="Times New Roman" panose="02020603050405020304" pitchFamily="18" charset="0"/>
                        </a:rPr>
                        <m:t>𝑓</m:t>
                      </m:r>
                      <m:d>
                        <m:dPr>
                          <m:ctrlPr>
                            <a:rPr lang="en-US" sz="3200" i="1">
                              <a:solidFill>
                                <a:schemeClr val="tx1">
                                  <a:alpha val="80000"/>
                                </a:schemeClr>
                              </a:solidFill>
                              <a:latin typeface="Cambria Math" panose="02040503050406030204" pitchFamily="18" charset="0"/>
                              <a:cs typeface="Times New Roman" panose="02020603050405020304" pitchFamily="18" charset="0"/>
                            </a:rPr>
                          </m:ctrlPr>
                        </m:dPr>
                        <m:e>
                          <m:sSub>
                            <m:sSubPr>
                              <m:ctrlPr>
                                <a:rPr lang="en-US" sz="3200" i="1">
                                  <a:solidFill>
                                    <a:schemeClr val="tx1">
                                      <a:alpha val="80000"/>
                                    </a:schemeClr>
                                  </a:solidFill>
                                  <a:latin typeface="Cambria Math" panose="02040503050406030204" pitchFamily="18" charset="0"/>
                                  <a:cs typeface="Times New Roman" panose="02020603050405020304" pitchFamily="18" charset="0"/>
                                </a:rPr>
                              </m:ctrlPr>
                            </m:sSubPr>
                            <m:e>
                              <m:r>
                                <a:rPr lang="en-US" sz="3200" i="1">
                                  <a:solidFill>
                                    <a:schemeClr val="tx1">
                                      <a:alpha val="80000"/>
                                    </a:schemeClr>
                                  </a:solidFill>
                                  <a:latin typeface="Cambria Math" panose="02040503050406030204" pitchFamily="18" charset="0"/>
                                  <a:cs typeface="Times New Roman" panose="02020603050405020304" pitchFamily="18" charset="0"/>
                                </a:rPr>
                                <m:t>𝑥</m:t>
                              </m:r>
                            </m:e>
                            <m:sub>
                              <m:r>
                                <a:rPr lang="en-US" sz="3200" i="1">
                                  <a:solidFill>
                                    <a:schemeClr val="tx1">
                                      <a:alpha val="80000"/>
                                    </a:schemeClr>
                                  </a:solidFill>
                                  <a:latin typeface="Cambria Math" panose="02040503050406030204" pitchFamily="18" charset="0"/>
                                  <a:cs typeface="Times New Roman" panose="02020603050405020304" pitchFamily="18" charset="0"/>
                                </a:rPr>
                                <m:t>𝑖</m:t>
                              </m:r>
                            </m:sub>
                          </m:sSub>
                        </m:e>
                      </m:d>
                      <m:r>
                        <a:rPr lang="en-US" sz="3200" i="1">
                          <a:solidFill>
                            <a:schemeClr val="tx1">
                              <a:alpha val="80000"/>
                            </a:schemeClr>
                          </a:solidFill>
                          <a:latin typeface="Cambria Math" panose="02040503050406030204" pitchFamily="18" charset="0"/>
                          <a:cs typeface="Times New Roman" panose="02020603050405020304" pitchFamily="18" charset="0"/>
                        </a:rPr>
                        <m:t>=(1−</m:t>
                      </m:r>
                      <m:r>
                        <a:rPr lang="en-US" sz="3200" i="1">
                          <a:solidFill>
                            <a:schemeClr val="tx1">
                              <a:alpha val="80000"/>
                            </a:schemeClr>
                          </a:solidFill>
                          <a:latin typeface="Cambria Math" panose="02040503050406030204" pitchFamily="18" charset="0"/>
                          <a:cs typeface="Times New Roman" panose="02020603050405020304" pitchFamily="18" charset="0"/>
                        </a:rPr>
                        <m:t>𝑆</m:t>
                      </m:r>
                      <m:r>
                        <a:rPr lang="en-US" sz="3200" i="1">
                          <a:solidFill>
                            <a:schemeClr val="tx1">
                              <a:alpha val="80000"/>
                            </a:schemeClr>
                          </a:solidFill>
                          <a:latin typeface="Cambria Math" panose="02040503050406030204" pitchFamily="18" charset="0"/>
                          <a:cs typeface="Times New Roman" panose="02020603050405020304" pitchFamily="18" charset="0"/>
                        </a:rPr>
                        <m:t>)</m:t>
                      </m:r>
                      <m:r>
                        <a:rPr lang="en-US" sz="3200" i="1">
                          <a:solidFill>
                            <a:schemeClr val="tx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𝜇</m:t>
                      </m:r>
                      <m:sSub>
                        <m:sSubPr>
                          <m:ctrlPr>
                            <a:rPr lang="en-US" sz="3200" i="1">
                              <a:solidFill>
                                <a:schemeClr val="tx1">
                                  <a:alpha val="80000"/>
                                </a:schemeClr>
                              </a:solidFill>
                              <a:latin typeface="Cambria Math" panose="02040503050406030204" pitchFamily="18" charset="0"/>
                              <a:cs typeface="Times New Roman" panose="02020603050405020304" pitchFamily="18" charset="0"/>
                            </a:rPr>
                          </m:ctrlPr>
                        </m:sSubPr>
                        <m:e>
                          <m:r>
                            <a:rPr lang="en-US" sz="3200" i="1">
                              <a:solidFill>
                                <a:schemeClr val="tx1">
                                  <a:alpha val="80000"/>
                                </a:schemeClr>
                              </a:solidFill>
                              <a:latin typeface="Cambria Math" panose="02040503050406030204" pitchFamily="18" charset="0"/>
                              <a:cs typeface="Times New Roman" panose="02020603050405020304" pitchFamily="18" charset="0"/>
                            </a:rPr>
                            <m:t>𝑥</m:t>
                          </m:r>
                        </m:e>
                        <m:sub>
                          <m:r>
                            <a:rPr lang="en-US" sz="3200" i="1">
                              <a:solidFill>
                                <a:schemeClr val="tx1">
                                  <a:alpha val="80000"/>
                                </a:schemeClr>
                              </a:solidFill>
                              <a:latin typeface="Cambria Math" panose="02040503050406030204" pitchFamily="18" charset="0"/>
                              <a:cs typeface="Times New Roman" panose="02020603050405020304" pitchFamily="18" charset="0"/>
                            </a:rPr>
                            <m:t>𝑖</m:t>
                          </m:r>
                        </m:sub>
                      </m:sSub>
                      <m:r>
                        <a:rPr lang="en-US" sz="3200">
                          <a:solidFill>
                            <a:schemeClr val="tx1">
                              <a:alpha val="80000"/>
                            </a:schemeClr>
                          </a:solidFill>
                          <a:latin typeface="Cambria Math" panose="02040503050406030204" pitchFamily="18" charset="0"/>
                          <a:cs typeface="Times New Roman" panose="02020603050405020304" pitchFamily="18" charset="0"/>
                        </a:rPr>
                        <m:t>(1−</m:t>
                      </m:r>
                      <m:sSub>
                        <m:sSubPr>
                          <m:ctrlPr>
                            <a:rPr lang="en-US" sz="3200" i="1">
                              <a:solidFill>
                                <a:schemeClr val="tx1">
                                  <a:alpha val="80000"/>
                                </a:schemeClr>
                              </a:solidFill>
                              <a:latin typeface="Cambria Math" panose="02040503050406030204" pitchFamily="18" charset="0"/>
                              <a:cs typeface="Times New Roman" panose="02020603050405020304" pitchFamily="18" charset="0"/>
                            </a:rPr>
                          </m:ctrlPr>
                        </m:sSubPr>
                        <m:e>
                          <m:r>
                            <a:rPr lang="en-US" sz="3200" i="1">
                              <a:solidFill>
                                <a:schemeClr val="tx1">
                                  <a:alpha val="80000"/>
                                </a:schemeClr>
                              </a:solidFill>
                              <a:latin typeface="Cambria Math" panose="02040503050406030204" pitchFamily="18" charset="0"/>
                              <a:cs typeface="Times New Roman" panose="02020603050405020304" pitchFamily="18" charset="0"/>
                            </a:rPr>
                            <m:t>𝑥</m:t>
                          </m:r>
                        </m:e>
                        <m:sub>
                          <m:r>
                            <a:rPr lang="en-US" sz="3200" i="1">
                              <a:solidFill>
                                <a:schemeClr val="tx1">
                                  <a:alpha val="80000"/>
                                </a:schemeClr>
                              </a:solidFill>
                              <a:latin typeface="Cambria Math" panose="02040503050406030204" pitchFamily="18" charset="0"/>
                              <a:cs typeface="Times New Roman" panose="02020603050405020304" pitchFamily="18" charset="0"/>
                            </a:rPr>
                            <m:t>𝑖</m:t>
                          </m:r>
                        </m:sub>
                      </m:sSub>
                      <m:r>
                        <a:rPr lang="en-US" sz="3200" i="1">
                          <a:solidFill>
                            <a:schemeClr val="tx1">
                              <a:alpha val="80000"/>
                            </a:schemeClr>
                          </a:solidFill>
                          <a:latin typeface="Cambria Math" panose="02040503050406030204" pitchFamily="18" charset="0"/>
                          <a:cs typeface="Times New Roman" panose="02020603050405020304" pitchFamily="18" charset="0"/>
                        </a:rPr>
                        <m:t>)+</m:t>
                      </m:r>
                      <m:f>
                        <m:fPr>
                          <m:ctrlPr>
                            <a:rPr lang="en-US" sz="3200" i="1">
                              <a:solidFill>
                                <a:schemeClr val="tx1">
                                  <a:alpha val="80000"/>
                                </a:schemeClr>
                              </a:solidFill>
                              <a:latin typeface="Cambria Math" panose="02040503050406030204" pitchFamily="18" charset="0"/>
                              <a:cs typeface="Times New Roman" panose="02020603050405020304" pitchFamily="18" charset="0"/>
                            </a:rPr>
                          </m:ctrlPr>
                        </m:fPr>
                        <m:num>
                          <m:r>
                            <a:rPr lang="en-US" sz="3200" i="1">
                              <a:solidFill>
                                <a:schemeClr val="tx1">
                                  <a:alpha val="80000"/>
                                </a:schemeClr>
                              </a:solidFill>
                              <a:latin typeface="Cambria Math" panose="02040503050406030204" pitchFamily="18" charset="0"/>
                              <a:cs typeface="Times New Roman" panose="02020603050405020304" pitchFamily="18" charset="0"/>
                            </a:rPr>
                            <m:t>𝑆</m:t>
                          </m:r>
                        </m:num>
                        <m:den>
                          <m:r>
                            <a:rPr lang="en-US" sz="3200" i="1">
                              <a:solidFill>
                                <a:schemeClr val="tx1">
                                  <a:alpha val="80000"/>
                                </a:schemeClr>
                              </a:solidFill>
                              <a:latin typeface="Cambria Math" panose="02040503050406030204" pitchFamily="18" charset="0"/>
                              <a:cs typeface="Times New Roman" panose="02020603050405020304" pitchFamily="18" charset="0"/>
                            </a:rPr>
                            <m:t>𝑘</m:t>
                          </m:r>
                        </m:den>
                      </m:f>
                      <m:nary>
                        <m:naryPr>
                          <m:chr m:val="∑"/>
                          <m:supHide m:val="on"/>
                          <m:ctrlPr>
                            <a:rPr lang="en-US" sz="3200" i="1">
                              <a:solidFill>
                                <a:schemeClr val="tx1">
                                  <a:alpha val="80000"/>
                                </a:schemeClr>
                              </a:solidFill>
                              <a:latin typeface="Cambria Math" panose="02040503050406030204" pitchFamily="18" charset="0"/>
                              <a:cs typeface="Times New Roman" panose="02020603050405020304" pitchFamily="18" charset="0"/>
                            </a:rPr>
                          </m:ctrlPr>
                        </m:naryPr>
                        <m:sub>
                          <m:r>
                            <m:rPr>
                              <m:brk m:alnAt="7"/>
                            </m:rPr>
                            <a:rPr lang="en-US" sz="3200" i="1">
                              <a:solidFill>
                                <a:schemeClr val="tx1">
                                  <a:alpha val="80000"/>
                                </a:schemeClr>
                              </a:solidFill>
                              <a:latin typeface="Cambria Math" panose="02040503050406030204" pitchFamily="18" charset="0"/>
                              <a:cs typeface="Times New Roman" panose="02020603050405020304" pitchFamily="18" charset="0"/>
                            </a:rPr>
                            <m:t>𝑗</m:t>
                          </m:r>
                        </m:sub>
                        <m:sup/>
                        <m:e>
                          <m:r>
                            <a:rPr lang="en-US" sz="3200" i="1">
                              <a:solidFill>
                                <a:schemeClr val="tx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𝜇</m:t>
                          </m:r>
                        </m:e>
                      </m:nary>
                      <m:sSub>
                        <m:sSubPr>
                          <m:ctrlPr>
                            <a:rPr lang="el-GR" sz="3200" i="1">
                              <a:solidFill>
                                <a:schemeClr val="tx1">
                                  <a:alpha val="80000"/>
                                </a:schemeClr>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sz="3200" i="1">
                              <a:solidFill>
                                <a:schemeClr val="tx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𝑥</m:t>
                          </m:r>
                        </m:e>
                        <m:sub>
                          <m:r>
                            <a:rPr lang="en-US" sz="3200" i="1">
                              <a:solidFill>
                                <a:schemeClr val="tx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𝑗</m:t>
                          </m:r>
                        </m:sub>
                      </m:sSub>
                      <m:r>
                        <a:rPr lang="en-US" sz="3200" i="1">
                          <a:solidFill>
                            <a:schemeClr val="tx1">
                              <a:alpha val="80000"/>
                            </a:schemeClr>
                          </a:solidFill>
                          <a:latin typeface="Cambria Math" panose="02040503050406030204" pitchFamily="18" charset="0"/>
                          <a:ea typeface="Cambria Math" panose="02040503050406030204" pitchFamily="18" charset="0"/>
                          <a:cs typeface="Times New Roman" panose="02020603050405020304" pitchFamily="18" charset="0"/>
                        </a:rPr>
                        <m:t>(1−</m:t>
                      </m:r>
                      <m:sSub>
                        <m:sSubPr>
                          <m:ctrlPr>
                            <a:rPr lang="el-GR" sz="3200" i="1">
                              <a:solidFill>
                                <a:schemeClr val="tx1">
                                  <a:alpha val="80000"/>
                                </a:schemeClr>
                              </a:solidFill>
                              <a:latin typeface="Cambria Math" panose="02040503050406030204" pitchFamily="18" charset="0"/>
                              <a:ea typeface="Cambria Math" panose="02040503050406030204" pitchFamily="18" charset="0"/>
                              <a:cs typeface="Times New Roman" panose="02020603050405020304" pitchFamily="18" charset="0"/>
                            </a:rPr>
                          </m:ctrlPr>
                        </m:sSubPr>
                        <m:e>
                          <m:r>
                            <a:rPr lang="en-US" sz="3200" i="1">
                              <a:solidFill>
                                <a:schemeClr val="tx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𝑥</m:t>
                          </m:r>
                        </m:e>
                        <m:sub>
                          <m:r>
                            <a:rPr lang="en-US" sz="3200" i="1">
                              <a:solidFill>
                                <a:schemeClr val="tx1">
                                  <a:alpha val="80000"/>
                                </a:schemeClr>
                              </a:solidFill>
                              <a:latin typeface="Cambria Math" panose="02040503050406030204" pitchFamily="18" charset="0"/>
                              <a:ea typeface="Cambria Math" panose="02040503050406030204" pitchFamily="18" charset="0"/>
                              <a:cs typeface="Times New Roman" panose="02020603050405020304" pitchFamily="18" charset="0"/>
                            </a:rPr>
                            <m:t>𝑗</m:t>
                          </m:r>
                        </m:sub>
                      </m:sSub>
                      <m:r>
                        <a:rPr lang="en-US" sz="3200" i="1">
                          <a:solidFill>
                            <a:schemeClr val="tx1">
                              <a:alpha val="80000"/>
                            </a:schemeClr>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sz="3200" dirty="0">
                  <a:solidFill>
                    <a:schemeClr val="tx1">
                      <a:alpha val="80000"/>
                    </a:schemeClr>
                  </a:solidFill>
                  <a:latin typeface="Times New Roman" panose="02020603050405020304" pitchFamily="18" charset="0"/>
                  <a:cs typeface="Times New Roman" panose="02020603050405020304" pitchFamily="18" charset="0"/>
                </a:endParaRPr>
              </a:p>
            </p:txBody>
          </p:sp>
        </mc:Choice>
        <mc:Fallback>
          <p:sp>
            <p:nvSpPr>
              <p:cNvPr id="82" name="Rectangle 81">
                <a:extLst>
                  <a:ext uri="{FF2B5EF4-FFF2-40B4-BE49-F238E27FC236}">
                    <a16:creationId xmlns:a16="http://schemas.microsoft.com/office/drawing/2014/main" id="{7B1FF9D5-61FB-7241-BFE2-42B9652CA3B5}"/>
                  </a:ext>
                </a:extLst>
              </p:cNvPr>
              <p:cNvSpPr>
                <a:spLocks noRot="1" noChangeAspect="1" noMove="1" noResize="1" noEditPoints="1" noAdjustHandles="1" noChangeArrowheads="1" noChangeShapeType="1" noTextEdit="1"/>
              </p:cNvSpPr>
              <p:nvPr/>
            </p:nvSpPr>
            <p:spPr>
              <a:xfrm>
                <a:off x="1387122" y="793868"/>
                <a:ext cx="8474051" cy="1343060"/>
              </a:xfrm>
              <a:prstGeom prst="rect">
                <a:avLst/>
              </a:prstGeom>
              <a:blipFill>
                <a:blip r:embed="rId6"/>
                <a:stretch>
                  <a:fillRect l="-150" t="-127103" r="-150" b="-172897"/>
                </a:stretch>
              </a:blipFill>
            </p:spPr>
            <p:txBody>
              <a:bodyPr/>
              <a:lstStyle/>
              <a:p>
                <a:r>
                  <a:rPr lang="en-US">
                    <a:noFill/>
                  </a:rPr>
                  <a:t> </a:t>
                </a:r>
              </a:p>
            </p:txBody>
          </p:sp>
        </mc:Fallback>
      </mc:AlternateContent>
    </p:spTree>
    <p:extLst>
      <p:ext uri="{BB962C8B-B14F-4D97-AF65-F5344CB8AC3E}">
        <p14:creationId xmlns:p14="http://schemas.microsoft.com/office/powerpoint/2010/main" val="8071884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C0020-807B-E644-8B3A-1B3036EC72F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5F51BAB9-91F6-1649-A22B-A6420BE8B035}"/>
              </a:ext>
            </a:extLst>
          </p:cNvPr>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Networks can be stable even if their nodal dynamics is chaotic!</a:t>
            </a:r>
          </a:p>
          <a:p>
            <a:r>
              <a:rPr lang="en-US" dirty="0">
                <a:latin typeface="Times New Roman" panose="02020603050405020304" pitchFamily="18" charset="0"/>
                <a:cs typeface="Times New Roman" panose="02020603050405020304" pitchFamily="18" charset="0"/>
              </a:rPr>
              <a:t>Networks can be unstable even if their nodal dynamics is stable.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Appears to be a sharp local to global transition as a function of connection strength.</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Modularity highly affects the stability of systems. </a:t>
            </a:r>
          </a:p>
          <a:p>
            <a:r>
              <a:rPr lang="en-US" dirty="0">
                <a:latin typeface="Times New Roman" panose="02020603050405020304" pitchFamily="18" charset="0"/>
                <a:cs typeface="Times New Roman" panose="02020603050405020304" pitchFamily="18" charset="0"/>
              </a:rPr>
              <a:t>Instability can be confined within modules.</a:t>
            </a:r>
          </a:p>
        </p:txBody>
      </p:sp>
    </p:spTree>
    <p:extLst>
      <p:ext uri="{BB962C8B-B14F-4D97-AF65-F5344CB8AC3E}">
        <p14:creationId xmlns:p14="http://schemas.microsoft.com/office/powerpoint/2010/main" val="1340895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80DF40B2-80F7-4E71-B46C-284163F36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6F6CE1-A856-9647-A1D9-97B3530E5DC2}"/>
              </a:ext>
            </a:extLst>
          </p:cNvPr>
          <p:cNvSpPr>
            <a:spLocks noGrp="1"/>
          </p:cNvSpPr>
          <p:nvPr>
            <p:ph type="title"/>
          </p:nvPr>
        </p:nvSpPr>
        <p:spPr>
          <a:xfrm>
            <a:off x="838199" y="548464"/>
            <a:ext cx="3807187" cy="2228074"/>
          </a:xfrm>
        </p:spPr>
        <p:txBody>
          <a:bodyPr>
            <a:normAutofit/>
          </a:bodyPr>
          <a:lstStyle/>
          <a:p>
            <a:r>
              <a:rPr lang="en-US" sz="4000" dirty="0">
                <a:latin typeface="Times New Roman" panose="02020603050405020304" pitchFamily="18" charset="0"/>
                <a:cs typeface="Times New Roman" panose="02020603050405020304" pitchFamily="18" charset="0"/>
              </a:rPr>
              <a:t>Networks</a:t>
            </a:r>
          </a:p>
        </p:txBody>
      </p:sp>
      <p:sp>
        <p:nvSpPr>
          <p:cNvPr id="3" name="Content Placeholder 2">
            <a:extLst>
              <a:ext uri="{FF2B5EF4-FFF2-40B4-BE49-F238E27FC236}">
                <a16:creationId xmlns:a16="http://schemas.microsoft.com/office/drawing/2014/main" id="{447AB347-CC0D-B54E-A70C-9E1209907AE6}"/>
              </a:ext>
            </a:extLst>
          </p:cNvPr>
          <p:cNvSpPr>
            <a:spLocks noGrp="1"/>
          </p:cNvSpPr>
          <p:nvPr>
            <p:ph idx="1"/>
          </p:nvPr>
        </p:nvSpPr>
        <p:spPr>
          <a:xfrm>
            <a:off x="838201" y="2962279"/>
            <a:ext cx="3799425" cy="3143241"/>
          </a:xfrm>
        </p:spPr>
        <p:txBody>
          <a:bodyPr>
            <a:normAutofit/>
          </a:bodyPr>
          <a:lstStyle/>
          <a:p>
            <a:r>
              <a:rPr lang="en-US" dirty="0">
                <a:latin typeface="Times New Roman" panose="02020603050405020304" pitchFamily="18" charset="0"/>
                <a:cs typeface="Times New Roman" panose="02020603050405020304" pitchFamily="18" charset="0"/>
              </a:rPr>
              <a:t>Food webs</a:t>
            </a:r>
          </a:p>
          <a:p>
            <a:r>
              <a:rPr lang="en-US" dirty="0">
                <a:latin typeface="Times New Roman" panose="02020603050405020304" pitchFamily="18" charset="0"/>
                <a:cs typeface="Times New Roman" panose="02020603050405020304" pitchFamily="18" charset="0"/>
              </a:rPr>
              <a:t>Sick/healthy disease models</a:t>
            </a:r>
          </a:p>
          <a:p>
            <a:r>
              <a:rPr lang="en-US" dirty="0">
                <a:latin typeface="Times New Roman" panose="02020603050405020304" pitchFamily="18" charset="0"/>
                <a:cs typeface="Times New Roman" panose="02020603050405020304" pitchFamily="18" charset="0"/>
              </a:rPr>
              <a:t>IP addresses</a:t>
            </a:r>
          </a:p>
          <a:p>
            <a:r>
              <a:rPr lang="en-US" dirty="0">
                <a:latin typeface="Times New Roman" panose="02020603050405020304" pitchFamily="18" charset="0"/>
                <a:cs typeface="Times New Roman" panose="02020603050405020304" pitchFamily="18" charset="0"/>
              </a:rPr>
              <a:t>Transportation</a:t>
            </a:r>
          </a:p>
        </p:txBody>
      </p:sp>
      <p:pic>
        <p:nvPicPr>
          <p:cNvPr id="2050" name="Picture 2">
            <a:extLst>
              <a:ext uri="{FF2B5EF4-FFF2-40B4-BE49-F238E27FC236}">
                <a16:creationId xmlns:a16="http://schemas.microsoft.com/office/drawing/2014/main" id="{204999A4-863A-204E-8724-DCF32757AB5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85" b="3021"/>
          <a:stretch/>
        </p:blipFill>
        <p:spPr bwMode="auto">
          <a:xfrm>
            <a:off x="5608320" y="10"/>
            <a:ext cx="6583679" cy="6287001"/>
          </a:xfrm>
          <a:prstGeom prst="rect">
            <a:avLst/>
          </a:prstGeom>
          <a:noFill/>
          <a:effectLst/>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DF74189-C1DC-CB41-B5EB-9357C21B6CCE}"/>
              </a:ext>
            </a:extLst>
          </p:cNvPr>
          <p:cNvSpPr/>
          <p:nvPr/>
        </p:nvSpPr>
        <p:spPr>
          <a:xfrm>
            <a:off x="3049" y="6278704"/>
            <a:ext cx="12188951" cy="5638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000" b="1" dirty="0">
                <a:latin typeface="Times New Roman" panose="02020603050405020304" pitchFamily="18" charset="0"/>
                <a:cs typeface="Times New Roman" panose="02020603050405020304" pitchFamily="18" charset="0"/>
              </a:rPr>
              <a:t>The Nonlinear Dynamics of Stability in Modular Networks </a:t>
            </a:r>
          </a:p>
        </p:txBody>
      </p:sp>
      <p:sp>
        <p:nvSpPr>
          <p:cNvPr id="5" name="Rounded Rectangle 4">
            <a:extLst>
              <a:ext uri="{FF2B5EF4-FFF2-40B4-BE49-F238E27FC236}">
                <a16:creationId xmlns:a16="http://schemas.microsoft.com/office/drawing/2014/main" id="{7879962B-BD1A-7D4B-819B-4EDDA7BC1954}"/>
              </a:ext>
            </a:extLst>
          </p:cNvPr>
          <p:cNvSpPr/>
          <p:nvPr/>
        </p:nvSpPr>
        <p:spPr>
          <a:xfrm>
            <a:off x="9250680" y="6287011"/>
            <a:ext cx="1661160" cy="548464"/>
          </a:xfrm>
          <a:prstGeom prst="round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ysClr val="windowText" lastClr="000000"/>
                </a:solidFill>
              </a:ln>
              <a:solidFill>
                <a:sysClr val="windowText" lastClr="000000"/>
              </a:solidFill>
            </a:endParaRPr>
          </a:p>
        </p:txBody>
      </p:sp>
    </p:spTree>
    <p:extLst>
      <p:ext uri="{BB962C8B-B14F-4D97-AF65-F5344CB8AC3E}">
        <p14:creationId xmlns:p14="http://schemas.microsoft.com/office/powerpoint/2010/main" val="2767085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iterate>
                                    <p:tmPct val="10000"/>
                                  </p:iterate>
                                  <p:childTnLst>
                                    <p:set>
                                      <p:cBhvr>
                                        <p:cTn id="6" dur="1" fill="hold">
                                          <p:stCondLst>
                                            <p:cond delay="0"/>
                                          </p:stCondLst>
                                        </p:cTn>
                                        <p:tgtEl>
                                          <p:spTgt spid="2050"/>
                                        </p:tgtEl>
                                        <p:attrNameLst>
                                          <p:attrName>style.visibility</p:attrName>
                                        </p:attrNameLst>
                                      </p:cBhvr>
                                      <p:to>
                                        <p:strVal val="visible"/>
                                      </p:to>
                                    </p:set>
                                    <p:animEffect transition="in" filter="fade">
                                      <p:cBhvr>
                                        <p:cTn id="7" dur="700"/>
                                        <p:tgtEl>
                                          <p:spTgt spid="2050"/>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7BAA6-44FD-844A-84B7-D85F6379589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Future work</a:t>
            </a:r>
          </a:p>
        </p:txBody>
      </p:sp>
      <p:sp>
        <p:nvSpPr>
          <p:cNvPr id="3" name="Content Placeholder 2">
            <a:extLst>
              <a:ext uri="{FF2B5EF4-FFF2-40B4-BE49-F238E27FC236}">
                <a16:creationId xmlns:a16="http://schemas.microsoft.com/office/drawing/2014/main" id="{EE630E31-CF5B-C040-A36A-62B48F9A959A}"/>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 theory for local-to-global transitions.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Are our results universal?</a:t>
            </a:r>
          </a:p>
          <a:p>
            <a:pPr lvl="1"/>
            <a:r>
              <a:rPr lang="en-US" dirty="0">
                <a:latin typeface="Times New Roman" panose="02020603050405020304" pitchFamily="18" charset="0"/>
                <a:cs typeface="Times New Roman" panose="02020603050405020304" pitchFamily="18" charset="0"/>
              </a:rPr>
              <a:t>Use of different nodal dynamics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Investigate the discontinuities for larger networks</a:t>
            </a:r>
          </a:p>
          <a:p>
            <a:pPr lvl="1"/>
            <a:r>
              <a:rPr lang="en-US" dirty="0">
                <a:latin typeface="Times New Roman" panose="02020603050405020304" pitchFamily="18" charset="0"/>
                <a:cs typeface="Times New Roman" panose="02020603050405020304" pitchFamily="18" charset="0"/>
              </a:rPr>
              <a:t>Number of nodes is 128, 256, 512, …</a:t>
            </a:r>
          </a:p>
          <a:p>
            <a:pPr lvl="1"/>
            <a:r>
              <a:rPr lang="en-US" dirty="0">
                <a:latin typeface="Times New Roman" panose="02020603050405020304" pitchFamily="18" charset="0"/>
                <a:cs typeface="Times New Roman" panose="02020603050405020304" pitchFamily="18" charset="0"/>
              </a:rPr>
              <a:t>Will there be a larger discontinuity or the same size? </a:t>
            </a:r>
          </a:p>
          <a:p>
            <a:pPr lvl="1"/>
            <a:r>
              <a:rPr lang="en-US" dirty="0">
                <a:latin typeface="Times New Roman" panose="02020603050405020304" pitchFamily="18" charset="0"/>
                <a:cs typeface="Times New Roman" panose="02020603050405020304" pitchFamily="18" charset="0"/>
              </a:rPr>
              <a:t>Will there be different critical connection strength values?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1996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60B97-C82E-464A-9D99-F9083713616D}"/>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Acknowledgements</a:t>
            </a:r>
          </a:p>
        </p:txBody>
      </p:sp>
      <p:sp>
        <p:nvSpPr>
          <p:cNvPr id="3" name="Content Placeholder 2">
            <a:extLst>
              <a:ext uri="{FF2B5EF4-FFF2-40B4-BE49-F238E27FC236}">
                <a16:creationId xmlns:a16="http://schemas.microsoft.com/office/drawing/2014/main" id="{272FE2AE-2D18-5142-84A0-C9C54661C9F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Dr. </a:t>
            </a:r>
            <a:r>
              <a:rPr lang="en-US" dirty="0" err="1">
                <a:latin typeface="Times New Roman" panose="02020603050405020304" pitchFamily="18" charset="0"/>
                <a:cs typeface="Times New Roman" panose="02020603050405020304" pitchFamily="18" charset="0"/>
              </a:rPr>
              <a:t>Egolf</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Dr. Currie</a:t>
            </a:r>
          </a:p>
          <a:p>
            <a:r>
              <a:rPr lang="en-US" dirty="0">
                <a:latin typeface="Times New Roman" panose="02020603050405020304" pitchFamily="18" charset="0"/>
                <a:cs typeface="Times New Roman" panose="02020603050405020304" pitchFamily="18" charset="0"/>
              </a:rPr>
              <a:t>Dr. </a:t>
            </a:r>
            <a:r>
              <a:rPr lang="en-US" dirty="0" err="1">
                <a:latin typeface="Times New Roman" panose="02020603050405020304" pitchFamily="18" charset="0"/>
                <a:cs typeface="Times New Roman" panose="02020603050405020304" pitchFamily="18" charset="0"/>
              </a:rPr>
              <a:t>Dzakpasu</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Dominique </a:t>
            </a:r>
            <a:r>
              <a:rPr lang="en-US" dirty="0" err="1">
                <a:latin typeface="Times New Roman" panose="02020603050405020304" pitchFamily="18" charset="0"/>
                <a:cs typeface="Times New Roman" panose="02020603050405020304" pitchFamily="18" charset="0"/>
              </a:rPr>
              <a:t>Ebedes</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My Family</a:t>
            </a:r>
          </a:p>
        </p:txBody>
      </p:sp>
    </p:spTree>
    <p:extLst>
      <p:ext uri="{BB962C8B-B14F-4D97-AF65-F5344CB8AC3E}">
        <p14:creationId xmlns:p14="http://schemas.microsoft.com/office/powerpoint/2010/main" val="15847517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06D75-D75A-A749-99FB-B016B52DBE8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4E588EF4-3502-9243-9A55-EAAD6E4D6D20}"/>
              </a:ext>
            </a:extLst>
          </p:cNvPr>
          <p:cNvSpPr>
            <a:spLocks noGrp="1"/>
          </p:cNvSpPr>
          <p:nvPr>
            <p:ph idx="1"/>
          </p:nvPr>
        </p:nvSpPr>
        <p:spPr/>
        <p:txBody>
          <a:bodyPr>
            <a:normAutofit fontScale="85000" lnSpcReduction="10000"/>
          </a:bodyPr>
          <a:lstStyle/>
          <a:p>
            <a:pPr marL="36900" indent="0">
              <a:buNone/>
            </a:pPr>
            <a:r>
              <a:rPr lang="en-US" dirty="0">
                <a:latin typeface="Times New Roman" panose="02020603050405020304" pitchFamily="18" charset="0"/>
                <a:cs typeface="Times New Roman" panose="02020603050405020304" pitchFamily="18" charset="0"/>
              </a:rPr>
              <a:t>R.H. MacArthur. Fluctuations of animal populations and a measure of community stability. Ecology, 36:533–536, 1955.</a:t>
            </a:r>
          </a:p>
          <a:p>
            <a:pPr marL="36900" indent="0">
              <a:buNone/>
            </a:pPr>
            <a:r>
              <a:rPr lang="en-US" dirty="0">
                <a:latin typeface="Times New Roman" panose="02020603050405020304" pitchFamily="18" charset="0"/>
                <a:cs typeface="Times New Roman" panose="02020603050405020304" pitchFamily="18" charset="0"/>
              </a:rPr>
              <a:t>C.S. Elton. The Ecology of Invasions by Animals and Plants. Chapman &amp; Hall, London, 1958.</a:t>
            </a:r>
          </a:p>
          <a:p>
            <a:pPr marL="36900" indent="0">
              <a:buNone/>
            </a:pPr>
            <a:r>
              <a:rPr lang="en-US" dirty="0">
                <a:latin typeface="Times New Roman" panose="02020603050405020304" pitchFamily="18" charset="0"/>
                <a:cs typeface="Times New Roman" panose="02020603050405020304" pitchFamily="18" charset="0"/>
              </a:rPr>
              <a:t>K.E.F. Watt. Principles of Environmental Science. McGraw-Hill, New York, 1973.</a:t>
            </a:r>
          </a:p>
          <a:p>
            <a:pPr marL="36900" indent="0">
              <a:buNone/>
            </a:pPr>
            <a:r>
              <a:rPr lang="en-US" dirty="0">
                <a:latin typeface="Times New Roman" panose="02020603050405020304" pitchFamily="18" charset="0"/>
                <a:cs typeface="Times New Roman" panose="02020603050405020304" pitchFamily="18" charset="0"/>
              </a:rPr>
              <a:t>M.R. Gardner and W.R. Ashby. </a:t>
            </a:r>
            <a:r>
              <a:rPr lang="en-US" dirty="0" err="1">
                <a:latin typeface="Times New Roman" panose="02020603050405020304" pitchFamily="18" charset="0"/>
                <a:cs typeface="Times New Roman" panose="02020603050405020304" pitchFamily="18" charset="0"/>
              </a:rPr>
              <a:t>Connectance</a:t>
            </a:r>
            <a:r>
              <a:rPr lang="en-US" dirty="0">
                <a:latin typeface="Times New Roman" panose="02020603050405020304" pitchFamily="18" charset="0"/>
                <a:cs typeface="Times New Roman" panose="02020603050405020304" pitchFamily="18" charset="0"/>
              </a:rPr>
              <a:t> of large dynamic (cybernetic) systems: Critical values for stability. Nature, 228:784, 1970. </a:t>
            </a:r>
          </a:p>
          <a:p>
            <a:pPr marL="36900" indent="0">
              <a:buNone/>
            </a:pPr>
            <a:r>
              <a:rPr lang="en-US" dirty="0">
                <a:latin typeface="Times New Roman" panose="02020603050405020304" pitchFamily="18" charset="0"/>
                <a:cs typeface="Times New Roman" panose="02020603050405020304" pitchFamily="18" charset="0"/>
              </a:rPr>
              <a:t>R.M. May. Will a large complex system be stable? Nature, 238:413–414, 1972.</a:t>
            </a:r>
          </a:p>
          <a:p>
            <a:pPr marL="36900" indent="0">
              <a:buNone/>
            </a:pPr>
            <a:r>
              <a:rPr lang="en-US" dirty="0">
                <a:latin typeface="Times New Roman" panose="02020603050405020304" pitchFamily="18" charset="0"/>
                <a:cs typeface="Times New Roman" panose="02020603050405020304" pitchFamily="18" charset="0"/>
              </a:rPr>
              <a:t>B. Stein-</a:t>
            </a:r>
            <a:r>
              <a:rPr lang="en-US" dirty="0" err="1">
                <a:latin typeface="Times New Roman" panose="02020603050405020304" pitchFamily="18" charset="0"/>
                <a:cs typeface="Times New Roman" panose="02020603050405020304" pitchFamily="18" charset="0"/>
              </a:rPr>
              <a:t>Lubrano</a:t>
            </a:r>
            <a:r>
              <a:rPr lang="en-US" dirty="0">
                <a:latin typeface="Times New Roman" panose="02020603050405020304" pitchFamily="18" charset="0"/>
                <a:cs typeface="Times New Roman" panose="02020603050405020304" pitchFamily="18" charset="0"/>
              </a:rPr>
              <a:t>. Modularity, stability, and chaotic dynamics in networks. 2019.</a:t>
            </a:r>
          </a:p>
          <a:p>
            <a:pPr marL="0" indent="0">
              <a:buNone/>
            </a:pPr>
            <a:r>
              <a:rPr lang="en-US" dirty="0">
                <a:latin typeface="Times New Roman" panose="02020603050405020304" pitchFamily="18" charset="0"/>
                <a:cs typeface="Times New Roman" panose="02020603050405020304" pitchFamily="18" charset="0"/>
              </a:rPr>
              <a:t>US Image credit: https://</a:t>
            </a:r>
            <a:r>
              <a:rPr lang="en-US" dirty="0" err="1">
                <a:latin typeface="Times New Roman" panose="02020603050405020304" pitchFamily="18" charset="0"/>
                <a:cs typeface="Times New Roman" panose="02020603050405020304" pitchFamily="18" charset="0"/>
              </a:rPr>
              <a:t>earthobservatory.nasa.gov</a:t>
            </a:r>
            <a:r>
              <a:rPr lang="en-US" dirty="0">
                <a:latin typeface="Times New Roman" panose="02020603050405020304" pitchFamily="18" charset="0"/>
                <a:cs typeface="Times New Roman" panose="02020603050405020304" pitchFamily="18" charset="0"/>
              </a:rPr>
              <a:t>/images/79800/city-lights-of-the-united-states-2012</a:t>
            </a:r>
          </a:p>
          <a:p>
            <a:pPr marL="36900" indent="0">
              <a:buNone/>
            </a:pPr>
            <a:endParaRPr lang="en-US" dirty="0">
              <a:latin typeface="Times New Roman" panose="02020603050405020304" pitchFamily="18" charset="0"/>
              <a:cs typeface="Times New Roman" panose="02020603050405020304" pitchFamily="18" charset="0"/>
            </a:endParaRPr>
          </a:p>
          <a:p>
            <a:pPr marL="36900" indent="0">
              <a:buNone/>
            </a:pPr>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3372485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a:extLst>
              <a:ext uri="{FF2B5EF4-FFF2-40B4-BE49-F238E27FC236}">
                <a16:creationId xmlns:a16="http://schemas.microsoft.com/office/drawing/2014/main" id="{716CCBB0-FD0D-D54B-871B-8DF079BA8D92}"/>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7444" b="8302"/>
          <a:stretch/>
        </p:blipFill>
        <p:spPr bwMode="auto">
          <a:xfrm>
            <a:off x="20" y="-569707"/>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BD080FD-54E4-674C-B94B-E3CD9D837AA9}"/>
              </a:ext>
            </a:extLst>
          </p:cNvPr>
          <p:cNvSpPr/>
          <p:nvPr/>
        </p:nvSpPr>
        <p:spPr>
          <a:xfrm>
            <a:off x="3049" y="6278704"/>
            <a:ext cx="12188951" cy="5638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000" b="1" dirty="0">
                <a:latin typeface="Times New Roman" panose="02020603050405020304" pitchFamily="18" charset="0"/>
                <a:cs typeface="Times New Roman" panose="02020603050405020304" pitchFamily="18" charset="0"/>
              </a:rPr>
              <a:t>The Nonlinear Dynamics of Stability in Modular Networks </a:t>
            </a:r>
          </a:p>
        </p:txBody>
      </p:sp>
      <p:sp>
        <p:nvSpPr>
          <p:cNvPr id="7" name="Rounded Rectangle 6">
            <a:extLst>
              <a:ext uri="{FF2B5EF4-FFF2-40B4-BE49-F238E27FC236}">
                <a16:creationId xmlns:a16="http://schemas.microsoft.com/office/drawing/2014/main" id="{449ABAF0-32D5-EF46-B68E-FC910166E123}"/>
              </a:ext>
            </a:extLst>
          </p:cNvPr>
          <p:cNvSpPr/>
          <p:nvPr/>
        </p:nvSpPr>
        <p:spPr>
          <a:xfrm>
            <a:off x="9250680" y="6287011"/>
            <a:ext cx="1661160" cy="548464"/>
          </a:xfrm>
          <a:prstGeom prst="round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ysClr val="windowText" lastClr="000000"/>
                </a:solidFill>
              </a:ln>
              <a:solidFill>
                <a:sysClr val="windowText" lastClr="000000"/>
              </a:solidFill>
            </a:endParaRPr>
          </a:p>
        </p:txBody>
      </p:sp>
    </p:spTree>
    <p:extLst>
      <p:ext uri="{BB962C8B-B14F-4D97-AF65-F5344CB8AC3E}">
        <p14:creationId xmlns:p14="http://schemas.microsoft.com/office/powerpoint/2010/main" val="1078052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26" name="Picture 2">
            <a:extLst>
              <a:ext uri="{FF2B5EF4-FFF2-40B4-BE49-F238E27FC236}">
                <a16:creationId xmlns:a16="http://schemas.microsoft.com/office/drawing/2014/main" id="{716CCBB0-FD0D-D54B-871B-8DF079BA8D92}"/>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7444" b="8302"/>
          <a:stretch/>
        </p:blipFill>
        <p:spPr bwMode="auto">
          <a:xfrm>
            <a:off x="20" y="-578014"/>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a:extLst>
              <a:ext uri="{FF2B5EF4-FFF2-40B4-BE49-F238E27FC236}">
                <a16:creationId xmlns:a16="http://schemas.microsoft.com/office/drawing/2014/main" id="{86D288D9-6C50-0D49-A804-9B8544349CD4}"/>
              </a:ext>
            </a:extLst>
          </p:cNvPr>
          <p:cNvSpPr/>
          <p:nvPr/>
        </p:nvSpPr>
        <p:spPr>
          <a:xfrm>
            <a:off x="10295450" y="1445027"/>
            <a:ext cx="914400" cy="914400"/>
          </a:xfrm>
          <a:prstGeom prst="ellipse">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1EFC33A0-C806-2D47-9533-4BBECFDF76D1}"/>
              </a:ext>
            </a:extLst>
          </p:cNvPr>
          <p:cNvSpPr>
            <a:spLocks noChangeAspect="1"/>
          </p:cNvSpPr>
          <p:nvPr/>
        </p:nvSpPr>
        <p:spPr>
          <a:xfrm>
            <a:off x="1039090" y="3463079"/>
            <a:ext cx="347472" cy="347472"/>
          </a:xfrm>
          <a:prstGeom prst="ellipse">
            <a:avLst/>
          </a:prstGeom>
          <a:solidFill>
            <a:srgbClr val="FF00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1" name="Oval 20">
            <a:extLst>
              <a:ext uri="{FF2B5EF4-FFF2-40B4-BE49-F238E27FC236}">
                <a16:creationId xmlns:a16="http://schemas.microsoft.com/office/drawing/2014/main" id="{211D9F79-DC39-2F4C-A704-B213E9000091}"/>
              </a:ext>
            </a:extLst>
          </p:cNvPr>
          <p:cNvSpPr>
            <a:spLocks noChangeAspect="1"/>
          </p:cNvSpPr>
          <p:nvPr/>
        </p:nvSpPr>
        <p:spPr>
          <a:xfrm>
            <a:off x="7675418" y="1806909"/>
            <a:ext cx="347472" cy="347472"/>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ysClr val="windowText" lastClr="000000"/>
              </a:solidFill>
            </a:endParaRPr>
          </a:p>
        </p:txBody>
      </p:sp>
      <p:sp>
        <p:nvSpPr>
          <p:cNvPr id="22" name="Oval 21">
            <a:extLst>
              <a:ext uri="{FF2B5EF4-FFF2-40B4-BE49-F238E27FC236}">
                <a16:creationId xmlns:a16="http://schemas.microsoft.com/office/drawing/2014/main" id="{20F4B880-5FFB-A14F-9EE0-2EA24C00F4A6}"/>
              </a:ext>
            </a:extLst>
          </p:cNvPr>
          <p:cNvSpPr>
            <a:spLocks noChangeAspect="1"/>
          </p:cNvSpPr>
          <p:nvPr/>
        </p:nvSpPr>
        <p:spPr>
          <a:xfrm>
            <a:off x="6110963" y="5237182"/>
            <a:ext cx="347472" cy="3474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D608EC5-CBC8-384A-B0B1-3B844CB9D6C9}"/>
              </a:ext>
            </a:extLst>
          </p:cNvPr>
          <p:cNvSpPr>
            <a:spLocks noChangeAspect="1"/>
          </p:cNvSpPr>
          <p:nvPr/>
        </p:nvSpPr>
        <p:spPr>
          <a:xfrm>
            <a:off x="1295122" y="3952701"/>
            <a:ext cx="182880" cy="182880"/>
          </a:xfrm>
          <a:prstGeom prst="ellipse">
            <a:avLst/>
          </a:prstGeom>
          <a:solidFill>
            <a:srgbClr val="FF00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4" name="Oval 23">
            <a:extLst>
              <a:ext uri="{FF2B5EF4-FFF2-40B4-BE49-F238E27FC236}">
                <a16:creationId xmlns:a16="http://schemas.microsoft.com/office/drawing/2014/main" id="{E5A9B862-AF2C-4D46-BA30-05733B89A8AD}"/>
              </a:ext>
            </a:extLst>
          </p:cNvPr>
          <p:cNvSpPr>
            <a:spLocks noChangeAspect="1"/>
          </p:cNvSpPr>
          <p:nvPr/>
        </p:nvSpPr>
        <p:spPr>
          <a:xfrm>
            <a:off x="10112570" y="2359427"/>
            <a:ext cx="182880" cy="182880"/>
          </a:xfrm>
          <a:prstGeom prst="ellipse">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613DF8C7-E616-564F-906B-4A7DCDAF53D7}"/>
              </a:ext>
            </a:extLst>
          </p:cNvPr>
          <p:cNvSpPr>
            <a:spLocks noChangeAspect="1"/>
          </p:cNvSpPr>
          <p:nvPr/>
        </p:nvSpPr>
        <p:spPr>
          <a:xfrm>
            <a:off x="5459800" y="5319478"/>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AED3C2ED-D5A7-494E-9204-75C769FCDFC0}"/>
              </a:ext>
            </a:extLst>
          </p:cNvPr>
          <p:cNvSpPr>
            <a:spLocks noChangeAspect="1"/>
          </p:cNvSpPr>
          <p:nvPr/>
        </p:nvSpPr>
        <p:spPr>
          <a:xfrm>
            <a:off x="5799650" y="4462547"/>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EC9BFA54-0CC5-994B-B0D8-E089EE50424F}"/>
              </a:ext>
            </a:extLst>
          </p:cNvPr>
          <p:cNvSpPr>
            <a:spLocks noChangeAspect="1"/>
          </p:cNvSpPr>
          <p:nvPr/>
        </p:nvSpPr>
        <p:spPr>
          <a:xfrm>
            <a:off x="2416370" y="3983181"/>
            <a:ext cx="182880" cy="182880"/>
          </a:xfrm>
          <a:prstGeom prst="ellipse">
            <a:avLst/>
          </a:prstGeom>
          <a:solidFill>
            <a:srgbClr val="FF00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8" name="Oval 27">
            <a:extLst>
              <a:ext uri="{FF2B5EF4-FFF2-40B4-BE49-F238E27FC236}">
                <a16:creationId xmlns:a16="http://schemas.microsoft.com/office/drawing/2014/main" id="{0CF9285A-AEF1-B44F-A5B9-7BAEC1D10B6A}"/>
              </a:ext>
            </a:extLst>
          </p:cNvPr>
          <p:cNvSpPr>
            <a:spLocks noChangeAspect="1"/>
          </p:cNvSpPr>
          <p:nvPr/>
        </p:nvSpPr>
        <p:spPr>
          <a:xfrm>
            <a:off x="476597" y="2251307"/>
            <a:ext cx="182880" cy="182880"/>
          </a:xfrm>
          <a:prstGeom prst="ellipse">
            <a:avLst/>
          </a:prstGeom>
          <a:solidFill>
            <a:srgbClr val="FF00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9" name="Oval 28">
            <a:extLst>
              <a:ext uri="{FF2B5EF4-FFF2-40B4-BE49-F238E27FC236}">
                <a16:creationId xmlns:a16="http://schemas.microsoft.com/office/drawing/2014/main" id="{BEFE1A57-5673-A949-8E9B-04268BB17996}"/>
              </a:ext>
            </a:extLst>
          </p:cNvPr>
          <p:cNvSpPr>
            <a:spLocks noChangeAspect="1"/>
          </p:cNvSpPr>
          <p:nvPr/>
        </p:nvSpPr>
        <p:spPr>
          <a:xfrm>
            <a:off x="480754" y="2492374"/>
            <a:ext cx="182880" cy="182880"/>
          </a:xfrm>
          <a:prstGeom prst="ellipse">
            <a:avLst/>
          </a:prstGeom>
          <a:solidFill>
            <a:srgbClr val="FF000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0" name="Oval 29">
            <a:extLst>
              <a:ext uri="{FF2B5EF4-FFF2-40B4-BE49-F238E27FC236}">
                <a16:creationId xmlns:a16="http://schemas.microsoft.com/office/drawing/2014/main" id="{DCE8CA83-82D0-FF4D-8415-C0C1CF24D7F1}"/>
              </a:ext>
            </a:extLst>
          </p:cNvPr>
          <p:cNvSpPr>
            <a:spLocks noChangeAspect="1"/>
          </p:cNvSpPr>
          <p:nvPr/>
        </p:nvSpPr>
        <p:spPr>
          <a:xfrm>
            <a:off x="5673160" y="5133825"/>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855853DF-CBF6-3C4E-8309-9DC166E041D2}"/>
              </a:ext>
            </a:extLst>
          </p:cNvPr>
          <p:cNvSpPr>
            <a:spLocks noChangeAspect="1"/>
          </p:cNvSpPr>
          <p:nvPr/>
        </p:nvSpPr>
        <p:spPr>
          <a:xfrm>
            <a:off x="8814954" y="2267987"/>
            <a:ext cx="182880" cy="18288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4" name="Oval 33">
            <a:extLst>
              <a:ext uri="{FF2B5EF4-FFF2-40B4-BE49-F238E27FC236}">
                <a16:creationId xmlns:a16="http://schemas.microsoft.com/office/drawing/2014/main" id="{471C0033-E0BC-B048-B933-481B29D707A6}"/>
              </a:ext>
            </a:extLst>
          </p:cNvPr>
          <p:cNvSpPr>
            <a:spLocks noChangeAspect="1"/>
          </p:cNvSpPr>
          <p:nvPr/>
        </p:nvSpPr>
        <p:spPr>
          <a:xfrm>
            <a:off x="11112868" y="1115318"/>
            <a:ext cx="182880" cy="182880"/>
          </a:xfrm>
          <a:prstGeom prst="ellipse">
            <a:avLst/>
          </a:prstGeom>
        </p:spPr>
        <p:style>
          <a:lnRef idx="3">
            <a:schemeClr val="lt1"/>
          </a:lnRef>
          <a:fillRef idx="1">
            <a:schemeClr val="accent4"/>
          </a:fillRef>
          <a:effectRef idx="1">
            <a:schemeClr val="accent4"/>
          </a:effectRef>
          <a:fontRef idx="minor">
            <a:schemeClr val="lt1"/>
          </a:fontRef>
        </p:style>
        <p:txBody>
          <a:bodyPr rtlCol="0" anchor="ctr"/>
          <a:lstStyle/>
          <a:p>
            <a:pPr algn="ctr"/>
            <a:endParaRPr lang="en-US"/>
          </a:p>
        </p:txBody>
      </p:sp>
      <p:cxnSp>
        <p:nvCxnSpPr>
          <p:cNvPr id="33" name="Straight Connector 32">
            <a:extLst>
              <a:ext uri="{FF2B5EF4-FFF2-40B4-BE49-F238E27FC236}">
                <a16:creationId xmlns:a16="http://schemas.microsoft.com/office/drawing/2014/main" id="{9CD57C13-A51C-1842-A890-62242BC7C485}"/>
              </a:ext>
            </a:extLst>
          </p:cNvPr>
          <p:cNvCxnSpPr>
            <a:stCxn id="28" idx="0"/>
          </p:cNvCxnSpPr>
          <p:nvPr/>
        </p:nvCxnSpPr>
        <p:spPr>
          <a:xfrm>
            <a:off x="568037" y="2251307"/>
            <a:ext cx="644789" cy="1385508"/>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38" name="Straight Connector 37">
            <a:extLst>
              <a:ext uri="{FF2B5EF4-FFF2-40B4-BE49-F238E27FC236}">
                <a16:creationId xmlns:a16="http://schemas.microsoft.com/office/drawing/2014/main" id="{5CC6DBCA-353D-8843-9276-8BBF104D9C75}"/>
              </a:ext>
            </a:extLst>
          </p:cNvPr>
          <p:cNvCxnSpPr>
            <a:cxnSpLocks/>
          </p:cNvCxnSpPr>
          <p:nvPr/>
        </p:nvCxnSpPr>
        <p:spPr>
          <a:xfrm>
            <a:off x="564988" y="2568274"/>
            <a:ext cx="647838" cy="1068541"/>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40" name="Straight Connector 39">
            <a:extLst>
              <a:ext uri="{FF2B5EF4-FFF2-40B4-BE49-F238E27FC236}">
                <a16:creationId xmlns:a16="http://schemas.microsoft.com/office/drawing/2014/main" id="{8F5C2F7E-3415-2645-B30F-CA39D37FA6B8}"/>
              </a:ext>
            </a:extLst>
          </p:cNvPr>
          <p:cNvCxnSpPr>
            <a:cxnSpLocks/>
            <a:endCxn id="23" idx="0"/>
          </p:cNvCxnSpPr>
          <p:nvPr/>
        </p:nvCxnSpPr>
        <p:spPr>
          <a:xfrm>
            <a:off x="1208252" y="3618772"/>
            <a:ext cx="178310" cy="333929"/>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44" name="Straight Connector 43">
            <a:extLst>
              <a:ext uri="{FF2B5EF4-FFF2-40B4-BE49-F238E27FC236}">
                <a16:creationId xmlns:a16="http://schemas.microsoft.com/office/drawing/2014/main" id="{A09BE70E-7D1B-4B4E-BFD0-C6CC2BA9F20A}"/>
              </a:ext>
            </a:extLst>
          </p:cNvPr>
          <p:cNvCxnSpPr>
            <a:cxnSpLocks/>
            <a:endCxn id="27" idx="2"/>
          </p:cNvCxnSpPr>
          <p:nvPr/>
        </p:nvCxnSpPr>
        <p:spPr>
          <a:xfrm>
            <a:off x="1391412" y="4005935"/>
            <a:ext cx="1024958" cy="68686"/>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47" name="Straight Connector 46">
            <a:extLst>
              <a:ext uri="{FF2B5EF4-FFF2-40B4-BE49-F238E27FC236}">
                <a16:creationId xmlns:a16="http://schemas.microsoft.com/office/drawing/2014/main" id="{165E7214-35CC-854D-93A8-10859FA046C6}"/>
              </a:ext>
            </a:extLst>
          </p:cNvPr>
          <p:cNvCxnSpPr>
            <a:cxnSpLocks/>
            <a:endCxn id="27" idx="1"/>
          </p:cNvCxnSpPr>
          <p:nvPr/>
        </p:nvCxnSpPr>
        <p:spPr>
          <a:xfrm>
            <a:off x="1212350" y="3636815"/>
            <a:ext cx="1230802" cy="373148"/>
          </a:xfrm>
          <a:prstGeom prst="line">
            <a:avLst/>
          </a:prstGeom>
          <a:ln>
            <a:solidFill>
              <a:schemeClr val="tx1"/>
            </a:solidFill>
          </a:ln>
        </p:spPr>
        <p:style>
          <a:lnRef idx="3">
            <a:schemeClr val="accent2"/>
          </a:lnRef>
          <a:fillRef idx="0">
            <a:schemeClr val="accent2"/>
          </a:fillRef>
          <a:effectRef idx="2">
            <a:schemeClr val="accent2"/>
          </a:effectRef>
          <a:fontRef idx="minor">
            <a:schemeClr val="tx1"/>
          </a:fontRef>
        </p:style>
      </p:cxnSp>
      <p:cxnSp>
        <p:nvCxnSpPr>
          <p:cNvPr id="49" name="Straight Connector 48">
            <a:extLst>
              <a:ext uri="{FF2B5EF4-FFF2-40B4-BE49-F238E27FC236}">
                <a16:creationId xmlns:a16="http://schemas.microsoft.com/office/drawing/2014/main" id="{B2F350CF-3D08-0F4B-8A57-76C7415B621D}"/>
              </a:ext>
            </a:extLst>
          </p:cNvPr>
          <p:cNvCxnSpPr>
            <a:cxnSpLocks/>
            <a:endCxn id="21" idx="2"/>
          </p:cNvCxnSpPr>
          <p:nvPr/>
        </p:nvCxnSpPr>
        <p:spPr>
          <a:xfrm flipV="1">
            <a:off x="1230147" y="1980645"/>
            <a:ext cx="6445271" cy="1622809"/>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52" name="Straight Connector 51">
            <a:extLst>
              <a:ext uri="{FF2B5EF4-FFF2-40B4-BE49-F238E27FC236}">
                <a16:creationId xmlns:a16="http://schemas.microsoft.com/office/drawing/2014/main" id="{F549BE11-CB5A-2444-B21B-B263AA1952F4}"/>
              </a:ext>
            </a:extLst>
          </p:cNvPr>
          <p:cNvCxnSpPr>
            <a:cxnSpLocks/>
          </p:cNvCxnSpPr>
          <p:nvPr/>
        </p:nvCxnSpPr>
        <p:spPr>
          <a:xfrm flipV="1">
            <a:off x="1208252" y="1919685"/>
            <a:ext cx="9544398" cy="1682488"/>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54" name="Straight Connector 53">
            <a:extLst>
              <a:ext uri="{FF2B5EF4-FFF2-40B4-BE49-F238E27FC236}">
                <a16:creationId xmlns:a16="http://schemas.microsoft.com/office/drawing/2014/main" id="{E519328E-418C-574A-856F-ACE7AE4D916C}"/>
              </a:ext>
            </a:extLst>
          </p:cNvPr>
          <p:cNvCxnSpPr>
            <a:cxnSpLocks/>
          </p:cNvCxnSpPr>
          <p:nvPr/>
        </p:nvCxnSpPr>
        <p:spPr>
          <a:xfrm>
            <a:off x="1168004" y="3615405"/>
            <a:ext cx="5116695" cy="1813151"/>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56" name="Straight Connector 55">
            <a:extLst>
              <a:ext uri="{FF2B5EF4-FFF2-40B4-BE49-F238E27FC236}">
                <a16:creationId xmlns:a16="http://schemas.microsoft.com/office/drawing/2014/main" id="{4D77F06B-140D-634B-A269-60A579EC747E}"/>
              </a:ext>
            </a:extLst>
          </p:cNvPr>
          <p:cNvCxnSpPr>
            <a:cxnSpLocks/>
            <a:endCxn id="31" idx="2"/>
          </p:cNvCxnSpPr>
          <p:nvPr/>
        </p:nvCxnSpPr>
        <p:spPr>
          <a:xfrm>
            <a:off x="7724743" y="1971726"/>
            <a:ext cx="1090211" cy="387701"/>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59" name="Straight Connector 58">
            <a:extLst>
              <a:ext uri="{FF2B5EF4-FFF2-40B4-BE49-F238E27FC236}">
                <a16:creationId xmlns:a16="http://schemas.microsoft.com/office/drawing/2014/main" id="{023950D0-04B2-CC4F-BDE1-54762676BA94}"/>
              </a:ext>
            </a:extLst>
          </p:cNvPr>
          <p:cNvCxnSpPr>
            <a:cxnSpLocks/>
          </p:cNvCxnSpPr>
          <p:nvPr/>
        </p:nvCxnSpPr>
        <p:spPr>
          <a:xfrm>
            <a:off x="5582001" y="5399007"/>
            <a:ext cx="702698" cy="13193"/>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60" name="Straight Connector 59">
            <a:extLst>
              <a:ext uri="{FF2B5EF4-FFF2-40B4-BE49-F238E27FC236}">
                <a16:creationId xmlns:a16="http://schemas.microsoft.com/office/drawing/2014/main" id="{D90321DE-6967-E449-A6D1-EEC08DBD4A38}"/>
              </a:ext>
            </a:extLst>
          </p:cNvPr>
          <p:cNvCxnSpPr>
            <a:cxnSpLocks/>
            <a:endCxn id="26" idx="3"/>
          </p:cNvCxnSpPr>
          <p:nvPr/>
        </p:nvCxnSpPr>
        <p:spPr>
          <a:xfrm flipV="1">
            <a:off x="5550894" y="4618645"/>
            <a:ext cx="275538" cy="768386"/>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61" name="Straight Connector 60">
            <a:extLst>
              <a:ext uri="{FF2B5EF4-FFF2-40B4-BE49-F238E27FC236}">
                <a16:creationId xmlns:a16="http://schemas.microsoft.com/office/drawing/2014/main" id="{621E743F-8661-1748-9407-14C863AECBDD}"/>
              </a:ext>
            </a:extLst>
          </p:cNvPr>
          <p:cNvCxnSpPr>
            <a:cxnSpLocks/>
            <a:endCxn id="30" idx="3"/>
          </p:cNvCxnSpPr>
          <p:nvPr/>
        </p:nvCxnSpPr>
        <p:spPr>
          <a:xfrm flipV="1">
            <a:off x="5531497" y="5289923"/>
            <a:ext cx="168445" cy="109084"/>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62" name="Straight Connector 61">
            <a:extLst>
              <a:ext uri="{FF2B5EF4-FFF2-40B4-BE49-F238E27FC236}">
                <a16:creationId xmlns:a16="http://schemas.microsoft.com/office/drawing/2014/main" id="{C3B28FE3-5347-674A-B622-5DEC34E06129}"/>
              </a:ext>
            </a:extLst>
          </p:cNvPr>
          <p:cNvCxnSpPr>
            <a:cxnSpLocks/>
            <a:endCxn id="30" idx="0"/>
          </p:cNvCxnSpPr>
          <p:nvPr/>
        </p:nvCxnSpPr>
        <p:spPr>
          <a:xfrm flipH="1">
            <a:off x="5764600" y="4575044"/>
            <a:ext cx="103908" cy="558781"/>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63" name="Straight Connector 62">
            <a:extLst>
              <a:ext uri="{FF2B5EF4-FFF2-40B4-BE49-F238E27FC236}">
                <a16:creationId xmlns:a16="http://schemas.microsoft.com/office/drawing/2014/main" id="{73A8C8B1-026C-294C-8B37-0DDB449FE4F7}"/>
              </a:ext>
            </a:extLst>
          </p:cNvPr>
          <p:cNvCxnSpPr>
            <a:cxnSpLocks/>
          </p:cNvCxnSpPr>
          <p:nvPr/>
        </p:nvCxnSpPr>
        <p:spPr>
          <a:xfrm>
            <a:off x="5868507" y="4553987"/>
            <a:ext cx="416192" cy="856931"/>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64" name="Straight Connector 63">
            <a:extLst>
              <a:ext uri="{FF2B5EF4-FFF2-40B4-BE49-F238E27FC236}">
                <a16:creationId xmlns:a16="http://schemas.microsoft.com/office/drawing/2014/main" id="{CE1C6B98-DF0E-DC41-B231-766BD6F9C272}"/>
              </a:ext>
            </a:extLst>
          </p:cNvPr>
          <p:cNvCxnSpPr>
            <a:cxnSpLocks/>
            <a:endCxn id="24" idx="7"/>
          </p:cNvCxnSpPr>
          <p:nvPr/>
        </p:nvCxnSpPr>
        <p:spPr>
          <a:xfrm flipH="1">
            <a:off x="10268668" y="1888825"/>
            <a:ext cx="492622" cy="497384"/>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65" name="Straight Connector 64">
            <a:extLst>
              <a:ext uri="{FF2B5EF4-FFF2-40B4-BE49-F238E27FC236}">
                <a16:creationId xmlns:a16="http://schemas.microsoft.com/office/drawing/2014/main" id="{B3E887CD-C379-184D-8E61-81C3EA710AD7}"/>
              </a:ext>
            </a:extLst>
          </p:cNvPr>
          <p:cNvCxnSpPr>
            <a:cxnSpLocks/>
            <a:endCxn id="34" idx="3"/>
          </p:cNvCxnSpPr>
          <p:nvPr/>
        </p:nvCxnSpPr>
        <p:spPr>
          <a:xfrm flipV="1">
            <a:off x="10731870" y="1271416"/>
            <a:ext cx="407780" cy="617410"/>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66" name="Straight Connector 65">
            <a:extLst>
              <a:ext uri="{FF2B5EF4-FFF2-40B4-BE49-F238E27FC236}">
                <a16:creationId xmlns:a16="http://schemas.microsoft.com/office/drawing/2014/main" id="{AFBE7238-322E-0A48-B35C-60E27C8494F3}"/>
              </a:ext>
            </a:extLst>
          </p:cNvPr>
          <p:cNvCxnSpPr>
            <a:cxnSpLocks/>
          </p:cNvCxnSpPr>
          <p:nvPr/>
        </p:nvCxnSpPr>
        <p:spPr>
          <a:xfrm flipV="1">
            <a:off x="10242836" y="1206758"/>
            <a:ext cx="867224" cy="1238794"/>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76" name="Straight Connector 75">
            <a:extLst>
              <a:ext uri="{FF2B5EF4-FFF2-40B4-BE49-F238E27FC236}">
                <a16:creationId xmlns:a16="http://schemas.microsoft.com/office/drawing/2014/main" id="{9AEBDE83-FF26-B946-9E66-650750D08BF3}"/>
              </a:ext>
            </a:extLst>
          </p:cNvPr>
          <p:cNvCxnSpPr>
            <a:cxnSpLocks/>
          </p:cNvCxnSpPr>
          <p:nvPr/>
        </p:nvCxnSpPr>
        <p:spPr>
          <a:xfrm flipV="1">
            <a:off x="6292700" y="2004121"/>
            <a:ext cx="1556454" cy="3382910"/>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79" name="Straight Connector 78">
            <a:extLst>
              <a:ext uri="{FF2B5EF4-FFF2-40B4-BE49-F238E27FC236}">
                <a16:creationId xmlns:a16="http://schemas.microsoft.com/office/drawing/2014/main" id="{276A644E-6694-A04C-BF77-D87C2957E876}"/>
              </a:ext>
            </a:extLst>
          </p:cNvPr>
          <p:cNvCxnSpPr>
            <a:cxnSpLocks/>
          </p:cNvCxnSpPr>
          <p:nvPr/>
        </p:nvCxnSpPr>
        <p:spPr>
          <a:xfrm flipV="1">
            <a:off x="6274690" y="1917975"/>
            <a:ext cx="4477960" cy="3512833"/>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cxnSp>
        <p:nvCxnSpPr>
          <p:cNvPr id="81" name="Straight Connector 80">
            <a:extLst>
              <a:ext uri="{FF2B5EF4-FFF2-40B4-BE49-F238E27FC236}">
                <a16:creationId xmlns:a16="http://schemas.microsoft.com/office/drawing/2014/main" id="{3D521F1B-6DE4-1B44-9829-488D4F57ADD9}"/>
              </a:ext>
            </a:extLst>
          </p:cNvPr>
          <p:cNvCxnSpPr>
            <a:cxnSpLocks/>
          </p:cNvCxnSpPr>
          <p:nvPr/>
        </p:nvCxnSpPr>
        <p:spPr>
          <a:xfrm flipV="1">
            <a:off x="7846193" y="1888825"/>
            <a:ext cx="2860305" cy="114015"/>
          </a:xfrm>
          <a:prstGeom prst="line">
            <a:avLst/>
          </a:prstGeom>
          <a:ln w="38100">
            <a:solidFill>
              <a:schemeClr val="tx1"/>
            </a:solidFill>
          </a:ln>
        </p:spPr>
        <p:style>
          <a:lnRef idx="3">
            <a:schemeClr val="accent2"/>
          </a:lnRef>
          <a:fillRef idx="0">
            <a:schemeClr val="accent2"/>
          </a:fillRef>
          <a:effectRef idx="2">
            <a:schemeClr val="accent2"/>
          </a:effectRef>
          <a:fontRef idx="minor">
            <a:schemeClr val="tx1"/>
          </a:fontRef>
        </p:style>
      </p:cxnSp>
      <p:sp>
        <p:nvSpPr>
          <p:cNvPr id="84" name="Rectangle 83">
            <a:extLst>
              <a:ext uri="{FF2B5EF4-FFF2-40B4-BE49-F238E27FC236}">
                <a16:creationId xmlns:a16="http://schemas.microsoft.com/office/drawing/2014/main" id="{AF43261F-44BB-164D-95C0-AE871A40BEFC}"/>
              </a:ext>
            </a:extLst>
          </p:cNvPr>
          <p:cNvSpPr/>
          <p:nvPr/>
        </p:nvSpPr>
        <p:spPr>
          <a:xfrm>
            <a:off x="3049" y="6278704"/>
            <a:ext cx="12188951" cy="5638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000" b="1" dirty="0">
                <a:latin typeface="Times New Roman" panose="02020603050405020304" pitchFamily="18" charset="0"/>
                <a:cs typeface="Times New Roman" panose="02020603050405020304" pitchFamily="18" charset="0"/>
              </a:rPr>
              <a:t>The Nonlinear Dynamics of Stability in Modular Networks </a:t>
            </a:r>
          </a:p>
        </p:txBody>
      </p:sp>
      <p:sp>
        <p:nvSpPr>
          <p:cNvPr id="85" name="Rounded Rectangle 84">
            <a:extLst>
              <a:ext uri="{FF2B5EF4-FFF2-40B4-BE49-F238E27FC236}">
                <a16:creationId xmlns:a16="http://schemas.microsoft.com/office/drawing/2014/main" id="{2503650B-EF5B-274B-A2E7-CA0FBE718DF9}"/>
              </a:ext>
            </a:extLst>
          </p:cNvPr>
          <p:cNvSpPr/>
          <p:nvPr/>
        </p:nvSpPr>
        <p:spPr>
          <a:xfrm>
            <a:off x="7724743" y="6287011"/>
            <a:ext cx="3187097" cy="548464"/>
          </a:xfrm>
          <a:prstGeom prst="round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ysClr val="windowText" lastClr="000000"/>
                </a:solidFill>
              </a:ln>
              <a:solidFill>
                <a:sysClr val="windowText" lastClr="000000"/>
              </a:solidFill>
            </a:endParaRPr>
          </a:p>
        </p:txBody>
      </p:sp>
    </p:spTree>
    <p:extLst>
      <p:ext uri="{BB962C8B-B14F-4D97-AF65-F5344CB8AC3E}">
        <p14:creationId xmlns:p14="http://schemas.microsoft.com/office/powerpoint/2010/main" val="2608611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 y="0"/>
            <a:ext cx="7534621"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8963" y="2420200"/>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a:extLst>
              <a:ext uri="{FF2B5EF4-FFF2-40B4-BE49-F238E27FC236}">
                <a16:creationId xmlns:a16="http://schemas.microsoft.com/office/drawing/2014/main" id="{D84C7159-994F-784C-9A08-88E16BFCBAEC}"/>
              </a:ext>
            </a:extLst>
          </p:cNvPr>
          <p:cNvPicPr>
            <a:picLocks noChangeAspect="1"/>
          </p:cNvPicPr>
          <p:nvPr/>
        </p:nvPicPr>
        <p:blipFill>
          <a:blip r:embed="rId3"/>
          <a:stretch>
            <a:fillRect/>
          </a:stretch>
        </p:blipFill>
        <p:spPr>
          <a:xfrm>
            <a:off x="-530056" y="1009757"/>
            <a:ext cx="4654188" cy="4654188"/>
          </a:xfrm>
          <a:prstGeom prst="rect">
            <a:avLst/>
          </a:prstGeom>
        </p:spPr>
      </p:pic>
      <p:sp>
        <p:nvSpPr>
          <p:cNvPr id="46" name="TextBox 45">
            <a:extLst>
              <a:ext uri="{FF2B5EF4-FFF2-40B4-BE49-F238E27FC236}">
                <a16:creationId xmlns:a16="http://schemas.microsoft.com/office/drawing/2014/main" id="{FF23D95B-ED8C-C44F-82CD-9A3AC74A88B6}"/>
              </a:ext>
            </a:extLst>
          </p:cNvPr>
          <p:cNvSpPr txBox="1"/>
          <p:nvPr/>
        </p:nvSpPr>
        <p:spPr>
          <a:xfrm>
            <a:off x="8036669" y="1054191"/>
            <a:ext cx="3510976" cy="923330"/>
          </a:xfrm>
          <a:prstGeom prst="rect">
            <a:avLst/>
          </a:prstGeom>
          <a:noFill/>
        </p:spPr>
        <p:txBody>
          <a:bodyPr wrap="square" rtlCol="0">
            <a:spAutoFit/>
          </a:bodyPr>
          <a:lstStyle/>
          <a:p>
            <a:r>
              <a:rPr lang="en-US" sz="5400" dirty="0">
                <a:latin typeface="Times New Roman" panose="02020603050405020304" pitchFamily="18" charset="0"/>
                <a:cs typeface="Times New Roman" panose="02020603050405020304" pitchFamily="18" charset="0"/>
              </a:rPr>
              <a:t>Modularity</a:t>
            </a:r>
          </a:p>
        </p:txBody>
      </p:sp>
      <p:sp>
        <p:nvSpPr>
          <p:cNvPr id="47" name="Content Placeholder 15">
            <a:extLst>
              <a:ext uri="{FF2B5EF4-FFF2-40B4-BE49-F238E27FC236}">
                <a16:creationId xmlns:a16="http://schemas.microsoft.com/office/drawing/2014/main" id="{CDCD167C-BAA1-AE4E-AF09-6E8471784F2B}"/>
              </a:ext>
            </a:extLst>
          </p:cNvPr>
          <p:cNvSpPr>
            <a:spLocks noGrp="1"/>
          </p:cNvSpPr>
          <p:nvPr>
            <p:ph idx="1"/>
          </p:nvPr>
        </p:nvSpPr>
        <p:spPr>
          <a:xfrm>
            <a:off x="8128937" y="2580828"/>
            <a:ext cx="2916406" cy="3633699"/>
          </a:xfrm>
        </p:spPr>
        <p:txBody>
          <a:bodyPr>
            <a:normAutofit/>
          </a:bodyPr>
          <a:lstStyle/>
          <a:p>
            <a:r>
              <a:rPr lang="en-US" sz="2000" dirty="0">
                <a:latin typeface="Times New Roman" panose="02020603050405020304" pitchFamily="18" charset="0"/>
                <a:cs typeface="Times New Roman" panose="02020603050405020304" pitchFamily="18" charset="0"/>
              </a:rPr>
              <a:t>Groups of nodes are more connected to each other than to nodes in other groups</a:t>
            </a:r>
          </a:p>
        </p:txBody>
      </p:sp>
      <p:sp>
        <p:nvSpPr>
          <p:cNvPr id="2" name="TextBox 1">
            <a:extLst>
              <a:ext uri="{FF2B5EF4-FFF2-40B4-BE49-F238E27FC236}">
                <a16:creationId xmlns:a16="http://schemas.microsoft.com/office/drawing/2014/main" id="{8D9C0C82-60AD-104B-88F0-CA9F13E0BA57}"/>
              </a:ext>
            </a:extLst>
          </p:cNvPr>
          <p:cNvSpPr txBox="1"/>
          <p:nvPr/>
        </p:nvSpPr>
        <p:spPr>
          <a:xfrm>
            <a:off x="559837" y="5169159"/>
            <a:ext cx="2705877" cy="461665"/>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Modular network</a:t>
            </a:r>
          </a:p>
        </p:txBody>
      </p:sp>
      <p:sp>
        <p:nvSpPr>
          <p:cNvPr id="48" name="TextBox 47">
            <a:extLst>
              <a:ext uri="{FF2B5EF4-FFF2-40B4-BE49-F238E27FC236}">
                <a16:creationId xmlns:a16="http://schemas.microsoft.com/office/drawing/2014/main" id="{EF0A8375-559A-C542-91AE-33F61FEB19C4}"/>
              </a:ext>
            </a:extLst>
          </p:cNvPr>
          <p:cNvSpPr txBox="1"/>
          <p:nvPr/>
        </p:nvSpPr>
        <p:spPr>
          <a:xfrm>
            <a:off x="4124132" y="5169158"/>
            <a:ext cx="3012588" cy="461665"/>
          </a:xfrm>
          <a:prstGeom prst="rect">
            <a:avLst/>
          </a:prstGeom>
          <a:noFill/>
        </p:spPr>
        <p:txBody>
          <a:bodyPr wrap="square" rtlCol="0">
            <a:spAutoFit/>
          </a:bodyPr>
          <a:lstStyle/>
          <a:p>
            <a:r>
              <a:rPr lang="en-US" sz="2400" dirty="0">
                <a:solidFill>
                  <a:schemeClr val="bg1"/>
                </a:solidFill>
                <a:latin typeface="Times New Roman" panose="02020603050405020304" pitchFamily="18" charset="0"/>
                <a:cs typeface="Times New Roman" panose="02020603050405020304" pitchFamily="18" charset="0"/>
              </a:rPr>
              <a:t>Non-modular network</a:t>
            </a:r>
          </a:p>
        </p:txBody>
      </p:sp>
      <p:pic>
        <p:nvPicPr>
          <p:cNvPr id="4" name="Picture 3">
            <a:extLst>
              <a:ext uri="{FF2B5EF4-FFF2-40B4-BE49-F238E27FC236}">
                <a16:creationId xmlns:a16="http://schemas.microsoft.com/office/drawing/2014/main" id="{1A0A0B68-4225-874C-9088-FF53E3DE02A4}"/>
              </a:ext>
            </a:extLst>
          </p:cNvPr>
          <p:cNvPicPr>
            <a:picLocks noChangeAspect="1"/>
          </p:cNvPicPr>
          <p:nvPr/>
        </p:nvPicPr>
        <p:blipFill>
          <a:blip r:embed="rId4"/>
          <a:stretch>
            <a:fillRect/>
          </a:stretch>
        </p:blipFill>
        <p:spPr>
          <a:xfrm>
            <a:off x="3177583" y="1101906"/>
            <a:ext cx="4654188" cy="4654188"/>
          </a:xfrm>
          <a:prstGeom prst="rect">
            <a:avLst/>
          </a:prstGeom>
        </p:spPr>
      </p:pic>
      <p:sp>
        <p:nvSpPr>
          <p:cNvPr id="11" name="Rectangle 10">
            <a:extLst>
              <a:ext uri="{FF2B5EF4-FFF2-40B4-BE49-F238E27FC236}">
                <a16:creationId xmlns:a16="http://schemas.microsoft.com/office/drawing/2014/main" id="{F17BDDAB-071D-4F48-879C-A396CDBDA18F}"/>
              </a:ext>
            </a:extLst>
          </p:cNvPr>
          <p:cNvSpPr/>
          <p:nvPr/>
        </p:nvSpPr>
        <p:spPr>
          <a:xfrm>
            <a:off x="3049" y="6278704"/>
            <a:ext cx="12188951" cy="5638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000" b="1" dirty="0">
                <a:latin typeface="Times New Roman" panose="02020603050405020304" pitchFamily="18" charset="0"/>
                <a:cs typeface="Times New Roman" panose="02020603050405020304" pitchFamily="18" charset="0"/>
              </a:rPr>
              <a:t>The Nonlinear Dynamics of Stability in Modular Networks </a:t>
            </a:r>
          </a:p>
        </p:txBody>
      </p:sp>
      <p:sp>
        <p:nvSpPr>
          <p:cNvPr id="12" name="Rounded Rectangle 11">
            <a:extLst>
              <a:ext uri="{FF2B5EF4-FFF2-40B4-BE49-F238E27FC236}">
                <a16:creationId xmlns:a16="http://schemas.microsoft.com/office/drawing/2014/main" id="{FB7E8ECC-F145-414A-94E2-B28194115B47}"/>
              </a:ext>
            </a:extLst>
          </p:cNvPr>
          <p:cNvSpPr/>
          <p:nvPr/>
        </p:nvSpPr>
        <p:spPr>
          <a:xfrm>
            <a:off x="7755583" y="6256645"/>
            <a:ext cx="1510337" cy="548464"/>
          </a:xfrm>
          <a:prstGeom prst="round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ysClr val="windowText" lastClr="000000"/>
                </a:solidFill>
              </a:ln>
              <a:solidFill>
                <a:sysClr val="windowText" lastClr="000000"/>
              </a:solidFill>
            </a:endParaRPr>
          </a:p>
        </p:txBody>
      </p:sp>
    </p:spTree>
    <p:extLst>
      <p:ext uri="{BB962C8B-B14F-4D97-AF65-F5344CB8AC3E}">
        <p14:creationId xmlns:p14="http://schemas.microsoft.com/office/powerpoint/2010/main" val="3876726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7B0F1D6-B0B8-0443-955D-39363F354E22}"/>
              </a:ext>
            </a:extLst>
          </p:cNvPr>
          <p:cNvSpPr>
            <a:spLocks noGrp="1"/>
          </p:cNvSpPr>
          <p:nvPr>
            <p:ph type="title"/>
          </p:nvPr>
        </p:nvSpPr>
        <p:spPr>
          <a:xfrm>
            <a:off x="838200" y="365125"/>
            <a:ext cx="8320548" cy="1899912"/>
          </a:xfrm>
        </p:spPr>
        <p:txBody>
          <a:bodyPr>
            <a:normAutofit/>
          </a:bodyPr>
          <a:lstStyle/>
          <a:p>
            <a:r>
              <a:rPr lang="en-US" sz="4000" dirty="0">
                <a:latin typeface="Times New Roman" panose="02020603050405020304" pitchFamily="18" charset="0"/>
                <a:cs typeface="Times New Roman" panose="02020603050405020304" pitchFamily="18" charset="0"/>
              </a:rPr>
              <a:t>Stability vs. Instability in Systems</a:t>
            </a:r>
          </a:p>
        </p:txBody>
      </p:sp>
      <p:sp>
        <p:nvSpPr>
          <p:cNvPr id="1033" name="Content Placeholder 1029">
            <a:extLst>
              <a:ext uri="{FF2B5EF4-FFF2-40B4-BE49-F238E27FC236}">
                <a16:creationId xmlns:a16="http://schemas.microsoft.com/office/drawing/2014/main" id="{85A36E43-C578-489A-ABA9-9A4CA7F9CCAA}"/>
              </a:ext>
            </a:extLst>
          </p:cNvPr>
          <p:cNvSpPr>
            <a:spLocks noGrp="1"/>
          </p:cNvSpPr>
          <p:nvPr>
            <p:ph idx="1"/>
          </p:nvPr>
        </p:nvSpPr>
        <p:spPr>
          <a:xfrm>
            <a:off x="838200" y="1911076"/>
            <a:ext cx="10267335" cy="3742762"/>
          </a:xfrm>
        </p:spPr>
        <p:txBody>
          <a:bodyPr>
            <a:noAutofit/>
          </a:bodyPr>
          <a:lstStyle/>
          <a:p>
            <a:r>
              <a:rPr lang="en-US" dirty="0">
                <a:latin typeface="Times New Roman" panose="02020603050405020304" pitchFamily="18" charset="0"/>
                <a:cs typeface="Times New Roman" panose="02020603050405020304" pitchFamily="18" charset="0"/>
              </a:rPr>
              <a:t>Stable systems</a:t>
            </a:r>
          </a:p>
          <a:p>
            <a:pPr lvl="1"/>
            <a:r>
              <a:rPr lang="en-US" sz="2800" dirty="0">
                <a:latin typeface="Times New Roman" panose="02020603050405020304" pitchFamily="18" charset="0"/>
                <a:cs typeface="Times New Roman" panose="02020603050405020304" pitchFamily="18" charset="0"/>
              </a:rPr>
              <a:t>Return to same behavior, even if a small perturbation (change) is applied</a:t>
            </a:r>
          </a:p>
          <a:p>
            <a:pPr lvl="1"/>
            <a:r>
              <a:rPr lang="en-US" sz="2800" dirty="0">
                <a:latin typeface="Times New Roman" panose="02020603050405020304" pitchFamily="18" charset="0"/>
                <a:cs typeface="Times New Roman" panose="02020603050405020304" pitchFamily="18" charset="0"/>
              </a:rPr>
              <a:t>Periodic or fixed points</a:t>
            </a:r>
          </a:p>
          <a:p>
            <a:pPr lvl="1"/>
            <a:r>
              <a:rPr lang="en-US" sz="2800" dirty="0">
                <a:latin typeface="Times New Roman" panose="02020603050405020304" pitchFamily="18" charset="0"/>
                <a:cs typeface="Times New Roman" panose="02020603050405020304" pitchFamily="18" charset="0"/>
              </a:rPr>
              <a:t>Example: a damped pendulum</a:t>
            </a:r>
          </a:p>
          <a:p>
            <a:r>
              <a:rPr lang="en-US" dirty="0">
                <a:latin typeface="Times New Roman" panose="02020603050405020304" pitchFamily="18" charset="0"/>
                <a:cs typeface="Times New Roman" panose="02020603050405020304" pitchFamily="18" charset="0"/>
              </a:rPr>
              <a:t>Unstable systems</a:t>
            </a:r>
          </a:p>
          <a:p>
            <a:pPr lvl="1"/>
            <a:r>
              <a:rPr lang="en-US" sz="2800" dirty="0">
                <a:latin typeface="Times New Roman" panose="02020603050405020304" pitchFamily="18" charset="0"/>
                <a:cs typeface="Times New Roman" panose="02020603050405020304" pitchFamily="18" charset="0"/>
              </a:rPr>
              <a:t>Perturbations grow</a:t>
            </a:r>
          </a:p>
          <a:p>
            <a:pPr lvl="1"/>
            <a:r>
              <a:rPr lang="en-US" sz="2800" dirty="0">
                <a:latin typeface="Times New Roman" panose="02020603050405020304" pitchFamily="18" charset="0"/>
                <a:cs typeface="Times New Roman" panose="02020603050405020304" pitchFamily="18" charset="0"/>
              </a:rPr>
              <a:t>Often aperiodic</a:t>
            </a:r>
          </a:p>
          <a:p>
            <a:pPr lvl="1"/>
            <a:r>
              <a:rPr lang="en-US" sz="2800" dirty="0">
                <a:latin typeface="Times New Roman" panose="02020603050405020304" pitchFamily="18" charset="0"/>
                <a:cs typeface="Times New Roman" panose="02020603050405020304" pitchFamily="18" charset="0"/>
              </a:rPr>
              <a:t>Example: a pendulum balanced in its “up” state</a:t>
            </a:r>
          </a:p>
        </p:txBody>
      </p:sp>
      <p:sp>
        <p:nvSpPr>
          <p:cNvPr id="7" name="Rectangle 6">
            <a:extLst>
              <a:ext uri="{FF2B5EF4-FFF2-40B4-BE49-F238E27FC236}">
                <a16:creationId xmlns:a16="http://schemas.microsoft.com/office/drawing/2014/main" id="{012531D4-7434-CC40-8158-0AF37DDC70A8}"/>
              </a:ext>
            </a:extLst>
          </p:cNvPr>
          <p:cNvSpPr/>
          <p:nvPr/>
        </p:nvSpPr>
        <p:spPr>
          <a:xfrm>
            <a:off x="3049" y="6278704"/>
            <a:ext cx="12188951" cy="5638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3000" b="1" dirty="0">
                <a:latin typeface="Times New Roman" panose="02020603050405020304" pitchFamily="18" charset="0"/>
                <a:cs typeface="Times New Roman" panose="02020603050405020304" pitchFamily="18" charset="0"/>
              </a:rPr>
              <a:t>The Nonlinear Dynamics of Stability in Modular Networks </a:t>
            </a:r>
          </a:p>
        </p:txBody>
      </p:sp>
      <p:sp>
        <p:nvSpPr>
          <p:cNvPr id="8" name="Rounded Rectangle 7">
            <a:extLst>
              <a:ext uri="{FF2B5EF4-FFF2-40B4-BE49-F238E27FC236}">
                <a16:creationId xmlns:a16="http://schemas.microsoft.com/office/drawing/2014/main" id="{8E7BDB08-B6AF-E047-BBC0-B305255329CA}"/>
              </a:ext>
            </a:extLst>
          </p:cNvPr>
          <p:cNvSpPr/>
          <p:nvPr/>
        </p:nvSpPr>
        <p:spPr>
          <a:xfrm>
            <a:off x="5864795" y="6294120"/>
            <a:ext cx="1404685" cy="548464"/>
          </a:xfrm>
          <a:prstGeom prst="round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ysClr val="windowText" lastClr="000000"/>
                </a:solidFill>
              </a:ln>
              <a:solidFill>
                <a:sysClr val="windowText" lastClr="000000"/>
              </a:solidFill>
            </a:endParaRPr>
          </a:p>
        </p:txBody>
      </p:sp>
    </p:spTree>
    <p:extLst>
      <p:ext uri="{BB962C8B-B14F-4D97-AF65-F5344CB8AC3E}">
        <p14:creationId xmlns:p14="http://schemas.microsoft.com/office/powerpoint/2010/main" val="1513612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4C12E7-C38E-744D-B449-C77AB7E43128}"/>
              </a:ext>
            </a:extLst>
          </p:cNvPr>
          <p:cNvSpPr>
            <a:spLocks noGrp="1"/>
          </p:cNvSpPr>
          <p:nvPr>
            <p:ph idx="1"/>
          </p:nvPr>
        </p:nvSpPr>
        <p:spPr>
          <a:xfrm>
            <a:off x="7635240" y="6277929"/>
            <a:ext cx="10515600" cy="4351338"/>
          </a:xfrm>
        </p:spPr>
        <p:txBody>
          <a:bodyPr>
            <a:normAutofit/>
          </a:bodyPr>
          <a:lstStyle/>
          <a:p>
            <a:pPr marL="457200" lvl="1" indent="0">
              <a:buNone/>
            </a:pPr>
            <a:r>
              <a:rPr lang="en-US" sz="3200" dirty="0">
                <a:latin typeface="Times New Roman" panose="02020603050405020304" pitchFamily="18" charset="0"/>
                <a:cs typeface="Times New Roman" panose="02020603050405020304" pitchFamily="18" charset="0"/>
              </a:rPr>
              <a:t>No consensus!</a:t>
            </a:r>
          </a:p>
        </p:txBody>
      </p:sp>
      <p:graphicFrame>
        <p:nvGraphicFramePr>
          <p:cNvPr id="4" name="Table 4">
            <a:extLst>
              <a:ext uri="{FF2B5EF4-FFF2-40B4-BE49-F238E27FC236}">
                <a16:creationId xmlns:a16="http://schemas.microsoft.com/office/drawing/2014/main" id="{986C172D-1FA7-664F-8331-9072181E532A}"/>
              </a:ext>
            </a:extLst>
          </p:cNvPr>
          <p:cNvGraphicFramePr>
            <a:graphicFrameLocks noGrp="1"/>
          </p:cNvGraphicFramePr>
          <p:nvPr>
            <p:extLst>
              <p:ext uri="{D42A27DB-BD31-4B8C-83A1-F6EECF244321}">
                <p14:modId xmlns:p14="http://schemas.microsoft.com/office/powerpoint/2010/main" val="3696304927"/>
              </p:ext>
            </p:extLst>
          </p:nvPr>
        </p:nvGraphicFramePr>
        <p:xfrm>
          <a:off x="419100" y="335280"/>
          <a:ext cx="11409106" cy="5608321"/>
        </p:xfrm>
        <a:graphic>
          <a:graphicData uri="http://schemas.openxmlformats.org/drawingml/2006/table">
            <a:tbl>
              <a:tblPr firstRow="1" bandRow="1">
                <a:tableStyleId>{793D81CF-94F2-401A-BA57-92F5A7B2D0C5}</a:tableStyleId>
              </a:tblPr>
              <a:tblGrid>
                <a:gridCol w="5704553">
                  <a:extLst>
                    <a:ext uri="{9D8B030D-6E8A-4147-A177-3AD203B41FA5}">
                      <a16:colId xmlns:a16="http://schemas.microsoft.com/office/drawing/2014/main" val="736833758"/>
                    </a:ext>
                  </a:extLst>
                </a:gridCol>
                <a:gridCol w="5704553">
                  <a:extLst>
                    <a:ext uri="{9D8B030D-6E8A-4147-A177-3AD203B41FA5}">
                      <a16:colId xmlns:a16="http://schemas.microsoft.com/office/drawing/2014/main" val="3291367093"/>
                    </a:ext>
                  </a:extLst>
                </a:gridCol>
              </a:tblGrid>
              <a:tr h="754053">
                <a:tc>
                  <a:txBody>
                    <a:bodyPr/>
                    <a:lstStyle/>
                    <a:p>
                      <a:r>
                        <a:rPr lang="en-US" sz="3200" dirty="0">
                          <a:latin typeface="Times New Roman" panose="02020603050405020304" pitchFamily="18" charset="0"/>
                          <a:cs typeface="Times New Roman" panose="02020603050405020304" pitchFamily="18" charset="0"/>
                        </a:rPr>
                        <a:t>Study</a:t>
                      </a:r>
                    </a:p>
                  </a:txBody>
                  <a:tcPr/>
                </a:tc>
                <a:tc>
                  <a:txBody>
                    <a:bodyPr/>
                    <a:lstStyle/>
                    <a:p>
                      <a:r>
                        <a:rPr lang="en-US" sz="3200" dirty="0">
                          <a:latin typeface="Times New Roman" panose="02020603050405020304" pitchFamily="18" charset="0"/>
                          <a:cs typeface="Times New Roman" panose="02020603050405020304" pitchFamily="18" charset="0"/>
                        </a:rPr>
                        <a:t>Findings</a:t>
                      </a:r>
                    </a:p>
                  </a:txBody>
                  <a:tcPr/>
                </a:tc>
                <a:extLst>
                  <a:ext uri="{0D108BD9-81ED-4DB2-BD59-A6C34878D82A}">
                    <a16:rowId xmlns:a16="http://schemas.microsoft.com/office/drawing/2014/main" val="1289960313"/>
                  </a:ext>
                </a:extLst>
              </a:tr>
              <a:tr h="13572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MacArthur (1955, Ecology)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More connections, more stability.</a:t>
                      </a:r>
                    </a:p>
                  </a:txBody>
                  <a:tcPr/>
                </a:tc>
                <a:extLst>
                  <a:ext uri="{0D108BD9-81ED-4DB2-BD59-A6C34878D82A}">
                    <a16:rowId xmlns:a16="http://schemas.microsoft.com/office/drawing/2014/main" val="2696535248"/>
                  </a:ext>
                </a:extLst>
              </a:tr>
              <a:tr h="7540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Elton (1958) </a:t>
                      </a:r>
                    </a:p>
                  </a:txBody>
                  <a:tcPr/>
                </a:tc>
                <a:tc>
                  <a:txBody>
                    <a:bodyPr/>
                    <a:lstStyle/>
                    <a:p>
                      <a:r>
                        <a:rPr lang="en-US" sz="3200" dirty="0">
                          <a:latin typeface="Times New Roman" panose="02020603050405020304" pitchFamily="18" charset="0"/>
                          <a:cs typeface="Times New Roman" panose="02020603050405020304" pitchFamily="18" charset="0"/>
                        </a:rPr>
                        <a:t>Less complexity, less stability.</a:t>
                      </a:r>
                    </a:p>
                  </a:txBody>
                  <a:tcPr/>
                </a:tc>
                <a:extLst>
                  <a:ext uri="{0D108BD9-81ED-4DB2-BD59-A6C34878D82A}">
                    <a16:rowId xmlns:a16="http://schemas.microsoft.com/office/drawing/2014/main" val="646455947"/>
                  </a:ext>
                </a:extLst>
              </a:tr>
              <a:tr h="13856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Gardner and Ashby (1970, Nature) </a:t>
                      </a:r>
                    </a:p>
                  </a:txBody>
                  <a:tcPr/>
                </a:tc>
                <a:tc>
                  <a:txBody>
                    <a:bodyPr/>
                    <a:lstStyle/>
                    <a:p>
                      <a:r>
                        <a:rPr lang="en-US" sz="3200" dirty="0">
                          <a:latin typeface="Times New Roman" panose="02020603050405020304" pitchFamily="18" charset="0"/>
                          <a:cs typeface="Times New Roman" panose="02020603050405020304" pitchFamily="18" charset="0"/>
                        </a:rPr>
                        <a:t>More nodes, less stable; more connections, less stable.</a:t>
                      </a:r>
                    </a:p>
                  </a:txBody>
                  <a:tcPr/>
                </a:tc>
                <a:extLst>
                  <a:ext uri="{0D108BD9-81ED-4DB2-BD59-A6C34878D82A}">
                    <a16:rowId xmlns:a16="http://schemas.microsoft.com/office/drawing/2014/main" val="974520798"/>
                  </a:ext>
                </a:extLst>
              </a:tr>
              <a:tr h="13572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Lord May (1972, Nature)</a:t>
                      </a:r>
                    </a:p>
                  </a:txBody>
                  <a:tcPr/>
                </a:tc>
                <a:tc>
                  <a:txBody>
                    <a:bodyPr/>
                    <a:lstStyle/>
                    <a:p>
                      <a:r>
                        <a:rPr lang="en-US" sz="3200" dirty="0">
                          <a:latin typeface="Times New Roman" panose="02020603050405020304" pitchFamily="18" charset="0"/>
                          <a:cs typeface="Times New Roman" panose="02020603050405020304" pitchFamily="18" charset="0"/>
                        </a:rPr>
                        <a:t>Stronger connections, less stable; more modular, more stable.</a:t>
                      </a:r>
                    </a:p>
                  </a:txBody>
                  <a:tcPr/>
                </a:tc>
                <a:extLst>
                  <a:ext uri="{0D108BD9-81ED-4DB2-BD59-A6C34878D82A}">
                    <a16:rowId xmlns:a16="http://schemas.microsoft.com/office/drawing/2014/main" val="2893099470"/>
                  </a:ext>
                </a:extLst>
              </a:tr>
            </a:tbl>
          </a:graphicData>
        </a:graphic>
      </p:graphicFrame>
    </p:spTree>
    <p:extLst>
      <p:ext uri="{BB962C8B-B14F-4D97-AF65-F5344CB8AC3E}">
        <p14:creationId xmlns:p14="http://schemas.microsoft.com/office/powerpoint/2010/main" val="2583948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37">
            <a:extLst>
              <a:ext uri="{FF2B5EF4-FFF2-40B4-BE49-F238E27FC236}">
                <a16:creationId xmlns:a16="http://schemas.microsoft.com/office/drawing/2014/main" id="{26FF42C2-EA15-4154-B242-E98E88CED9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7" name="Rectangle 39">
            <a:extLst>
              <a:ext uri="{FF2B5EF4-FFF2-40B4-BE49-F238E27FC236}">
                <a16:creationId xmlns:a16="http://schemas.microsoft.com/office/drawing/2014/main" id="{D79DE9F7-28C4-4856-BA57-D696E124C1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927413" cy="5495925"/>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9690616-EF23-6D47-BB7D-C46CAA0194AD}"/>
              </a:ext>
            </a:extLst>
          </p:cNvPr>
          <p:cNvSpPr>
            <a:spLocks noGrp="1"/>
          </p:cNvSpPr>
          <p:nvPr>
            <p:ph type="title"/>
          </p:nvPr>
        </p:nvSpPr>
        <p:spPr>
          <a:xfrm>
            <a:off x="838199" y="978408"/>
            <a:ext cx="4056530" cy="1106424"/>
          </a:xfrm>
        </p:spPr>
        <p:txBody>
          <a:bodyPr>
            <a:normAutofit/>
          </a:bodyPr>
          <a:lstStyle/>
          <a:p>
            <a:r>
              <a:rPr lang="en-US" sz="2800">
                <a:latin typeface="Times New Roman" panose="02020603050405020304" pitchFamily="18" charset="0"/>
                <a:cs typeface="Times New Roman" panose="02020603050405020304" pitchFamily="18" charset="0"/>
              </a:rPr>
              <a:t>Chaotic vs. Periodic (Stable) Behavior</a:t>
            </a:r>
            <a:endParaRPr lang="en-US" sz="2800" dirty="0">
              <a:latin typeface="Times New Roman" panose="02020603050405020304" pitchFamily="18" charset="0"/>
              <a:cs typeface="Times New Roman" panose="02020603050405020304" pitchFamily="18" charset="0"/>
            </a:endParaRPr>
          </a:p>
        </p:txBody>
      </p:sp>
      <p:sp>
        <p:nvSpPr>
          <p:cNvPr id="48" name="Rectangle 41">
            <a:extLst>
              <a:ext uri="{FF2B5EF4-FFF2-40B4-BE49-F238E27FC236}">
                <a16:creationId xmlns:a16="http://schemas.microsoft.com/office/drawing/2014/main" id="{E1F9ED9C-121B-44C6-A308-5824769C40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043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Rectangle 43">
            <a:extLst>
              <a:ext uri="{FF2B5EF4-FFF2-40B4-BE49-F238E27FC236}">
                <a16:creationId xmlns:a16="http://schemas.microsoft.com/office/drawing/2014/main" id="{4A5F8185-F27B-4E99-A06C-007336FE3F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121408"/>
            <a:ext cx="395865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B523DE2-20C5-F244-8DFC-FC3B9D9D2362}"/>
                  </a:ext>
                </a:extLst>
              </p:cNvPr>
              <p:cNvSpPr>
                <a:spLocks noGrp="1"/>
              </p:cNvSpPr>
              <p:nvPr>
                <p:ph idx="1"/>
              </p:nvPr>
            </p:nvSpPr>
            <p:spPr>
              <a:xfrm>
                <a:off x="838199" y="2359152"/>
                <a:ext cx="4056530" cy="3429000"/>
              </a:xfrm>
            </p:spPr>
            <p:txBody>
              <a:bodyPr>
                <a:normAutofit/>
              </a:bodyPr>
              <a:lstStyle/>
              <a:p>
                <a:pPr/>
                <a14:m>
                  <m:oMath xmlns:m="http://schemas.openxmlformats.org/officeDocument/2006/math">
                    <m:sSub>
                      <m:sSubPr>
                        <m:ctrlPr>
                          <a:rPr lang="en-US" sz="1800" i="1">
                            <a:latin typeface="Cambria Math" panose="02040503050406030204" pitchFamily="18" charset="0"/>
                          </a:rPr>
                        </m:ctrlPr>
                      </m:sSubPr>
                      <m:e>
                        <m:r>
                          <a:rPr lang="en-US" sz="1800" i="1">
                            <a:latin typeface="Cambria Math" panose="02040503050406030204" pitchFamily="18" charset="0"/>
                          </a:rPr>
                          <m:t>𝑥</m:t>
                        </m:r>
                      </m:e>
                      <m:sub>
                        <m:r>
                          <a:rPr lang="en-US" sz="1800" i="1">
                            <a:latin typeface="Cambria Math" panose="02040503050406030204" pitchFamily="18" charset="0"/>
                          </a:rPr>
                          <m:t>𝑖</m:t>
                        </m:r>
                        <m:r>
                          <a:rPr lang="en-US" sz="1800" i="1">
                            <a:latin typeface="Cambria Math" panose="02040503050406030204" pitchFamily="18" charset="0"/>
                          </a:rPr>
                          <m:t>+1</m:t>
                        </m:r>
                      </m:sub>
                    </m:sSub>
                    <m:r>
                      <a:rPr lang="en-US" sz="1800" i="1">
                        <a:latin typeface="Cambria Math" panose="02040503050406030204" pitchFamily="18" charset="0"/>
                      </a:rPr>
                      <m:t>=</m:t>
                    </m:r>
                    <m:r>
                      <a:rPr lang="en-US" sz="1800" i="1">
                        <a:latin typeface="Cambria Math" panose="02040503050406030204" pitchFamily="18" charset="0"/>
                        <a:ea typeface="Cambria Math" panose="02040503050406030204" pitchFamily="18" charset="0"/>
                      </a:rPr>
                      <m:t>𝜇</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𝑥</m:t>
                        </m:r>
                      </m:e>
                      <m:sub>
                        <m:r>
                          <a:rPr lang="en-US" sz="1800" i="1">
                            <a:latin typeface="Cambria Math" panose="02040503050406030204" pitchFamily="18" charset="0"/>
                            <a:ea typeface="Cambria Math" panose="02040503050406030204" pitchFamily="18" charset="0"/>
                          </a:rPr>
                          <m:t>𝑖</m:t>
                        </m:r>
                      </m:sub>
                    </m:sSub>
                    <m:d>
                      <m:dPr>
                        <m:ctrlPr>
                          <a:rPr lang="en-US" sz="1800" i="1">
                            <a:latin typeface="Cambria Math" panose="02040503050406030204" pitchFamily="18" charset="0"/>
                            <a:ea typeface="Cambria Math" panose="02040503050406030204" pitchFamily="18" charset="0"/>
                          </a:rPr>
                        </m:ctrlPr>
                      </m:dPr>
                      <m:e>
                        <m:r>
                          <a:rPr lang="en-US" sz="1800" i="1">
                            <a:latin typeface="Cambria Math" panose="02040503050406030204" pitchFamily="18" charset="0"/>
                            <a:ea typeface="Cambria Math" panose="02040503050406030204" pitchFamily="18" charset="0"/>
                          </a:rPr>
                          <m:t>1−</m:t>
                        </m:r>
                        <m:sSub>
                          <m:sSubPr>
                            <m:ctrlPr>
                              <a:rPr lang="en-US" sz="1800" i="1">
                                <a:latin typeface="Cambria Math" panose="02040503050406030204" pitchFamily="18" charset="0"/>
                                <a:ea typeface="Cambria Math" panose="02040503050406030204" pitchFamily="18" charset="0"/>
                              </a:rPr>
                            </m:ctrlPr>
                          </m:sSubPr>
                          <m:e>
                            <m:r>
                              <a:rPr lang="en-US" sz="1800" i="1">
                                <a:latin typeface="Cambria Math" panose="02040503050406030204" pitchFamily="18" charset="0"/>
                                <a:ea typeface="Cambria Math" panose="02040503050406030204" pitchFamily="18" charset="0"/>
                              </a:rPr>
                              <m:t>𝑥</m:t>
                            </m:r>
                          </m:e>
                          <m:sub>
                            <m:r>
                              <a:rPr lang="en-US" sz="1800" i="1">
                                <a:latin typeface="Cambria Math" panose="02040503050406030204" pitchFamily="18" charset="0"/>
                                <a:ea typeface="Cambria Math" panose="02040503050406030204" pitchFamily="18" charset="0"/>
                              </a:rPr>
                              <m:t>𝑖</m:t>
                            </m:r>
                          </m:sub>
                        </m:sSub>
                      </m:e>
                    </m:d>
                  </m:oMath>
                </a14:m>
                <a:endParaRPr lang="en-US" sz="1800" i="1" dirty="0">
                  <a:latin typeface="Cambria Math" panose="02040503050406030204" pitchFamily="18" charset="0"/>
                  <a:ea typeface="Cambria Math" panose="02040503050406030204" pitchFamily="18" charset="0"/>
                </a:endParaRPr>
              </a:p>
              <a:p>
                <a:endParaRPr lang="en-US" sz="1800" i="1" dirty="0">
                  <a:latin typeface="Cambria Math" panose="02040503050406030204" pitchFamily="18" charset="0"/>
                  <a:ea typeface="Cambria Math" panose="02040503050406030204" pitchFamily="18" charset="0"/>
                </a:endParaRPr>
              </a:p>
              <a:p>
                <a:pPr/>
                <a14:m>
                  <m:oMath xmlns:m="http://schemas.openxmlformats.org/officeDocument/2006/math">
                    <m:r>
                      <a:rPr lang="en-US" sz="1800" i="1">
                        <a:latin typeface="Cambria Math" panose="02040503050406030204" pitchFamily="18" charset="0"/>
                        <a:ea typeface="Cambria Math" panose="02040503050406030204" pitchFamily="18" charset="0"/>
                      </a:rPr>
                      <m:t>𝜇</m:t>
                    </m:r>
                    <m:r>
                      <a:rPr lang="en-US" sz="1800" b="0" i="1">
                        <a:latin typeface="Cambria Math" panose="02040503050406030204" pitchFamily="18" charset="0"/>
                        <a:ea typeface="Cambria Math" panose="02040503050406030204" pitchFamily="18" charset="0"/>
                      </a:rPr>
                      <m:t>=3.1</m:t>
                    </m:r>
                  </m:oMath>
                </a14:m>
                <a:endParaRPr lang="en-US" sz="1800" dirty="0">
                  <a:latin typeface="Times New Roman" panose="02020603050405020304" pitchFamily="18" charset="0"/>
                  <a:cs typeface="Times New Roman" panose="02020603050405020304" pitchFamily="18" charset="0"/>
                </a:endParaRPr>
              </a:p>
              <a:p>
                <a:pPr lvl="1"/>
                <a:r>
                  <a:rPr lang="en-US" sz="1800" dirty="0">
                    <a:latin typeface="Times New Roman" panose="02020603050405020304" pitchFamily="18" charset="0"/>
                    <a:cs typeface="Times New Roman" panose="02020603050405020304" pitchFamily="18" charset="0"/>
                  </a:rPr>
                  <a:t>Period-2 behavior (bottom left)</a:t>
                </a:r>
              </a:p>
              <a:p>
                <a:pPr marL="457200" lvl="1" indent="0">
                  <a:buNone/>
                </a:pPr>
                <a:endParaRPr lang="en-US" sz="1800" dirty="0">
                  <a:latin typeface="Times New Roman" panose="02020603050405020304" pitchFamily="18" charset="0"/>
                  <a:cs typeface="Times New Roman" panose="02020603050405020304" pitchFamily="18" charset="0"/>
                </a:endParaRPr>
              </a:p>
              <a:p>
                <a:pPr/>
                <a14:m>
                  <m:oMath xmlns:m="http://schemas.openxmlformats.org/officeDocument/2006/math">
                    <m:r>
                      <m:rPr>
                        <m:sty m:val="p"/>
                      </m:rPr>
                      <a:rPr lang="el-GR" sz="1800" i="1">
                        <a:latin typeface="Cambria Math" panose="02040503050406030204" pitchFamily="18" charset="0"/>
                        <a:ea typeface="Cambria Math" panose="02040503050406030204" pitchFamily="18" charset="0"/>
                        <a:cs typeface="Times New Roman" panose="02020603050405020304" pitchFamily="18" charset="0"/>
                      </a:rPr>
                      <m:t>μ</m:t>
                    </m:r>
                    <m:r>
                      <a:rPr lang="en-US" sz="1800" b="0" i="1">
                        <a:latin typeface="Cambria Math" panose="02040503050406030204" pitchFamily="18" charset="0"/>
                        <a:ea typeface="Cambria Math" panose="02040503050406030204" pitchFamily="18" charset="0"/>
                        <a:cs typeface="Times New Roman" panose="02020603050405020304" pitchFamily="18" charset="0"/>
                      </a:rPr>
                      <m:t>= </m:t>
                    </m:r>
                    <m:r>
                      <a:rPr lang="en-US" sz="1800" i="1">
                        <a:latin typeface="Cambria Math" panose="02040503050406030204" pitchFamily="18" charset="0"/>
                        <a:cs typeface="Times New Roman" panose="02020603050405020304" pitchFamily="18" charset="0"/>
                      </a:rPr>
                      <m:t>3.58</m:t>
                    </m:r>
                  </m:oMath>
                </a14:m>
                <a:endParaRPr lang="en-US" sz="1800" dirty="0">
                  <a:latin typeface="Times New Roman" panose="02020603050405020304" pitchFamily="18" charset="0"/>
                  <a:cs typeface="Times New Roman" panose="02020603050405020304" pitchFamily="18" charset="0"/>
                </a:endParaRPr>
              </a:p>
              <a:p>
                <a:pPr lvl="1"/>
                <a:r>
                  <a:rPr lang="en-US" sz="1800" dirty="0">
                    <a:latin typeface="Times New Roman" panose="02020603050405020304" pitchFamily="18" charset="0"/>
                    <a:cs typeface="Times New Roman" panose="02020603050405020304" pitchFamily="18" charset="0"/>
                  </a:rPr>
                  <a:t>Aperiodic (bottom right)</a:t>
                </a:r>
              </a:p>
              <a:p>
                <a:pPr lvl="1"/>
                <a:r>
                  <a:rPr lang="en-US" sz="1800" dirty="0">
                    <a:latin typeface="Times New Roman" panose="02020603050405020304" pitchFamily="18" charset="0"/>
                    <a:cs typeface="Times New Roman" panose="02020603050405020304" pitchFamily="18" charset="0"/>
                  </a:rPr>
                  <a:t>This is what we use in this experiment</a:t>
                </a:r>
              </a:p>
              <a:p>
                <a:pPr lvl="1"/>
                <a:endParaRPr lang="en-US" sz="18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a:p>
                <a:pPr lvl="1"/>
                <a:endParaRPr lang="en-US" sz="1800" dirty="0">
                  <a:latin typeface="Times New Roman" panose="02020603050405020304" pitchFamily="18" charset="0"/>
                  <a:cs typeface="Times New Roman" panose="02020603050405020304" pitchFamily="18" charset="0"/>
                </a:endParaRPr>
              </a:p>
            </p:txBody>
          </p:sp>
        </mc:Choice>
        <mc:Fallback>
          <p:sp>
            <p:nvSpPr>
              <p:cNvPr id="3" name="Content Placeholder 2">
                <a:extLst>
                  <a:ext uri="{FF2B5EF4-FFF2-40B4-BE49-F238E27FC236}">
                    <a16:creationId xmlns:a16="http://schemas.microsoft.com/office/drawing/2014/main" id="{1B523DE2-20C5-F244-8DFC-FC3B9D9D2362}"/>
                  </a:ext>
                </a:extLst>
              </p:cNvPr>
              <p:cNvSpPr>
                <a:spLocks noGrp="1" noRot="1" noChangeAspect="1" noMove="1" noResize="1" noEditPoints="1" noAdjustHandles="1" noChangeArrowheads="1" noChangeShapeType="1" noTextEdit="1"/>
              </p:cNvSpPr>
              <p:nvPr>
                <p:ph idx="1"/>
              </p:nvPr>
            </p:nvSpPr>
            <p:spPr>
              <a:xfrm>
                <a:off x="838199" y="2359152"/>
                <a:ext cx="4056530" cy="3429000"/>
              </a:xfrm>
              <a:blipFill>
                <a:blip r:embed="rId3"/>
                <a:stretch>
                  <a:fillRect l="-935" t="-735"/>
                </a:stretch>
              </a:blipFill>
            </p:spPr>
            <p:txBody>
              <a:bodyPr/>
              <a:lstStyle/>
              <a:p>
                <a:r>
                  <a:rPr lang="en-US">
                    <a:noFill/>
                  </a:rPr>
                  <a:t> </a:t>
                </a:r>
              </a:p>
            </p:txBody>
          </p:sp>
        </mc:Fallback>
      </mc:AlternateContent>
      <p:pic>
        <p:nvPicPr>
          <p:cNvPr id="11" name="Picture 10">
            <a:extLst>
              <a:ext uri="{FF2B5EF4-FFF2-40B4-BE49-F238E27FC236}">
                <a16:creationId xmlns:a16="http://schemas.microsoft.com/office/drawing/2014/main" id="{4480FB84-7C3D-9B47-BC3E-0AA1FA27489F}"/>
              </a:ext>
            </a:extLst>
          </p:cNvPr>
          <p:cNvPicPr>
            <a:picLocks noChangeAspect="1"/>
          </p:cNvPicPr>
          <p:nvPr/>
        </p:nvPicPr>
        <p:blipFill>
          <a:blip r:embed="rId4"/>
          <a:stretch>
            <a:fillRect/>
          </a:stretch>
        </p:blipFill>
        <p:spPr>
          <a:xfrm>
            <a:off x="8908757" y="4441464"/>
            <a:ext cx="2873668" cy="2075716"/>
          </a:xfrm>
          <a:prstGeom prst="rect">
            <a:avLst/>
          </a:prstGeom>
        </p:spPr>
      </p:pic>
      <p:pic>
        <p:nvPicPr>
          <p:cNvPr id="13" name="Picture 12">
            <a:extLst>
              <a:ext uri="{FF2B5EF4-FFF2-40B4-BE49-F238E27FC236}">
                <a16:creationId xmlns:a16="http://schemas.microsoft.com/office/drawing/2014/main" id="{4846D088-6712-4E44-85ED-9A3A8B3CD9A6}"/>
              </a:ext>
            </a:extLst>
          </p:cNvPr>
          <p:cNvPicPr>
            <a:picLocks noChangeAspect="1"/>
          </p:cNvPicPr>
          <p:nvPr/>
        </p:nvPicPr>
        <p:blipFill>
          <a:blip r:embed="rId5"/>
          <a:stretch>
            <a:fillRect/>
          </a:stretch>
        </p:blipFill>
        <p:spPr>
          <a:xfrm>
            <a:off x="5657354" y="4469145"/>
            <a:ext cx="2931037" cy="2075716"/>
          </a:xfrm>
          <a:prstGeom prst="rect">
            <a:avLst/>
          </a:prstGeom>
        </p:spPr>
      </p:pic>
      <p:pic>
        <p:nvPicPr>
          <p:cNvPr id="26" name="Content Placeholder 4" descr="Chart&#10;&#10;Description automatically generated">
            <a:extLst>
              <a:ext uri="{FF2B5EF4-FFF2-40B4-BE49-F238E27FC236}">
                <a16:creationId xmlns:a16="http://schemas.microsoft.com/office/drawing/2014/main" id="{3FF7B8E5-CC7B-4840-BDD2-C7054A9C131D}"/>
              </a:ext>
            </a:extLst>
          </p:cNvPr>
          <p:cNvPicPr>
            <a:picLocks noChangeAspect="1"/>
          </p:cNvPicPr>
          <p:nvPr/>
        </p:nvPicPr>
        <p:blipFill rotWithShape="1">
          <a:blip r:embed="rId6"/>
          <a:srcRect b="4283"/>
          <a:stretch/>
        </p:blipFill>
        <p:spPr>
          <a:xfrm>
            <a:off x="6511793" y="466081"/>
            <a:ext cx="4562772" cy="3057143"/>
          </a:xfrm>
          <a:prstGeom prst="rect">
            <a:avLst/>
          </a:prstGeom>
        </p:spPr>
      </p:pic>
      <mc:AlternateContent xmlns:mc="http://schemas.openxmlformats.org/markup-compatibility/2006">
        <mc:Choice xmlns:a14="http://schemas.microsoft.com/office/drawing/2010/main" Requires="a14">
          <p:sp>
            <p:nvSpPr>
              <p:cNvPr id="35" name="TextBox 34">
                <a:extLst>
                  <a:ext uri="{FF2B5EF4-FFF2-40B4-BE49-F238E27FC236}">
                    <a16:creationId xmlns:a16="http://schemas.microsoft.com/office/drawing/2014/main" id="{D3F27483-18EB-9945-BADC-EE01A142A848}"/>
                  </a:ext>
                </a:extLst>
              </p:cNvPr>
              <p:cNvSpPr txBox="1"/>
              <p:nvPr/>
            </p:nvSpPr>
            <p:spPr>
              <a:xfrm>
                <a:off x="8284359" y="3487718"/>
                <a:ext cx="1017639" cy="369332"/>
              </a:xfrm>
              <a:prstGeom prst="rect">
                <a:avLst/>
              </a:prstGeom>
              <a:noFill/>
            </p:spPr>
            <p:txBody>
              <a:bodyPr wrap="square" rtlCol="0">
                <a:spAutoFit/>
              </a:bodyPr>
              <a:lstStyle/>
              <a:p>
                <a14:m>
                  <m:oMathPara xmlns:m="http://schemas.openxmlformats.org/officeDocument/2006/math">
                    <m:oMathParaPr>
                      <m:jc m:val="centerGroup"/>
                    </m:oMathParaPr>
                    <m:oMath xmlns:m="http://schemas.openxmlformats.org/officeDocument/2006/math">
                      <m:r>
                        <a:rPr lang="en-US" i="1" smtClean="0">
                          <a:solidFill>
                            <a:schemeClr val="tx1"/>
                          </a:solidFill>
                          <a:latin typeface="Cambria Math" panose="02040503050406030204" pitchFamily="18" charset="0"/>
                          <a:ea typeface="Cambria Math" panose="02040503050406030204" pitchFamily="18" charset="0"/>
                        </a:rPr>
                        <m:t>𝜇</m:t>
                      </m:r>
                    </m:oMath>
                  </m:oMathPara>
                </a14:m>
                <a:endParaRPr lang="en-US" dirty="0">
                  <a:solidFill>
                    <a:schemeClr val="tx1"/>
                  </a:solidFill>
                </a:endParaRPr>
              </a:p>
            </p:txBody>
          </p:sp>
        </mc:Choice>
        <mc:Fallback>
          <p:sp>
            <p:nvSpPr>
              <p:cNvPr id="35" name="TextBox 34">
                <a:extLst>
                  <a:ext uri="{FF2B5EF4-FFF2-40B4-BE49-F238E27FC236}">
                    <a16:creationId xmlns:a16="http://schemas.microsoft.com/office/drawing/2014/main" id="{D3F27483-18EB-9945-BADC-EE01A142A848}"/>
                  </a:ext>
                </a:extLst>
              </p:cNvPr>
              <p:cNvSpPr txBox="1">
                <a:spLocks noRot="1" noChangeAspect="1" noMove="1" noResize="1" noEditPoints="1" noAdjustHandles="1" noChangeArrowheads="1" noChangeShapeType="1" noTextEdit="1"/>
              </p:cNvSpPr>
              <p:nvPr/>
            </p:nvSpPr>
            <p:spPr>
              <a:xfrm>
                <a:off x="8284359" y="3487718"/>
                <a:ext cx="1017639" cy="369332"/>
              </a:xfrm>
              <a:prstGeom prst="rect">
                <a:avLst/>
              </a:prstGeom>
              <a:blipFill>
                <a:blip r:embed="rId7"/>
                <a:stretch>
                  <a:fillRect b="-6667"/>
                </a:stretch>
              </a:blipFill>
            </p:spPr>
            <p:txBody>
              <a:bodyPr/>
              <a:lstStyle/>
              <a:p>
                <a:r>
                  <a:rPr lang="en-US">
                    <a:noFill/>
                  </a:rPr>
                  <a:t> </a:t>
                </a:r>
              </a:p>
            </p:txBody>
          </p:sp>
        </mc:Fallback>
      </mc:AlternateContent>
      <p:cxnSp>
        <p:nvCxnSpPr>
          <p:cNvPr id="15" name="Straight Arrow Connector 14">
            <a:extLst>
              <a:ext uri="{FF2B5EF4-FFF2-40B4-BE49-F238E27FC236}">
                <a16:creationId xmlns:a16="http://schemas.microsoft.com/office/drawing/2014/main" id="{C0160CD0-57EE-D944-AC38-F0119FA38C83}"/>
              </a:ext>
            </a:extLst>
          </p:cNvPr>
          <p:cNvCxnSpPr>
            <a:cxnSpLocks/>
          </p:cNvCxnSpPr>
          <p:nvPr/>
        </p:nvCxnSpPr>
        <p:spPr>
          <a:xfrm flipV="1">
            <a:off x="9905563" y="2436326"/>
            <a:ext cx="0" cy="792778"/>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51057583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23674</TotalTime>
  <Words>4522</Words>
  <Application>Microsoft Macintosh PowerPoint</Application>
  <PresentationFormat>Widescreen</PresentationFormat>
  <Paragraphs>309</Paragraphs>
  <Slides>32</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Calibri</vt:lpstr>
      <vt:lpstr>Calibri Light</vt:lpstr>
      <vt:lpstr>Cambria Math</vt:lpstr>
      <vt:lpstr>Times New Roman</vt:lpstr>
      <vt:lpstr>Office Theme</vt:lpstr>
      <vt:lpstr>The Nonlinear Dynamics of Stability in Modular Networks</vt:lpstr>
      <vt:lpstr>Outline</vt:lpstr>
      <vt:lpstr>Networks</vt:lpstr>
      <vt:lpstr>PowerPoint Presentation</vt:lpstr>
      <vt:lpstr>PowerPoint Presentation</vt:lpstr>
      <vt:lpstr>PowerPoint Presentation</vt:lpstr>
      <vt:lpstr>Stability vs. Instability in Systems</vt:lpstr>
      <vt:lpstr>PowerPoint Presentation</vt:lpstr>
      <vt:lpstr>Chaotic vs. Periodic (Stable) Behavior</vt:lpstr>
      <vt:lpstr>Our System</vt:lpstr>
      <vt:lpstr>Big Questions</vt:lpstr>
      <vt:lpstr>Our Methods</vt:lpstr>
      <vt:lpstr>Lyapunov Exponents</vt:lpstr>
      <vt:lpstr>When are networks stable/unstable for chaotic nodal dynamics?</vt:lpstr>
      <vt:lpstr>When are networks stable/unstable for chaotic nodal dynamics?</vt:lpstr>
      <vt:lpstr>Why stable behavior?</vt:lpstr>
      <vt:lpstr>Bifurcation Diagram</vt:lpstr>
      <vt:lpstr>Higher values of μ</vt:lpstr>
      <vt:lpstr>Lyapunov Vectors</vt:lpstr>
      <vt:lpstr>Participation Ratio</vt:lpstr>
      <vt:lpstr>Transition region for individual networks</vt:lpstr>
      <vt:lpstr>Spread of Perturbations</vt:lpstr>
      <vt:lpstr>Modified Participation Ratios</vt:lpstr>
      <vt:lpstr>Participation Ratio (Average)</vt:lpstr>
      <vt:lpstr>Synchronized Chaos</vt:lpstr>
      <vt:lpstr>Large connection strength values</vt:lpstr>
      <vt:lpstr>Modularity of 0.8 is unlike other modularities</vt:lpstr>
      <vt:lpstr>Why the decline in chaos for modularity of 0.8?</vt:lpstr>
      <vt:lpstr>Conclusion</vt:lpstr>
      <vt:lpstr>Future work</vt:lpstr>
      <vt:lpstr>Acknowledgements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Nonlinear Dynamics of Stability in Modular Networks</dc:title>
  <dc:creator>Paul Leon Heyden</dc:creator>
  <cp:lastModifiedBy>Paul Leon Heyden</cp:lastModifiedBy>
  <cp:revision>106</cp:revision>
  <dcterms:created xsi:type="dcterms:W3CDTF">2021-05-04T15:12:58Z</dcterms:created>
  <dcterms:modified xsi:type="dcterms:W3CDTF">2021-05-21T18:36:39Z</dcterms:modified>
</cp:coreProperties>
</file>

<file path=docProps/thumbnail.jpeg>
</file>